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7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7217" y="1184910"/>
            <a:ext cx="600646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7217" y="1540662"/>
            <a:ext cx="7553325" cy="2364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8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" TargetMode="External"/><Relationship Id="rId2" Type="http://schemas.openxmlformats.org/officeDocument/2006/relationships/hyperlink" Target="http://www.pedagogic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eoples.ru/" TargetMode="External"/><Relationship Id="rId4" Type="http://schemas.openxmlformats.org/officeDocument/2006/relationships/hyperlink" Target="http://www.rulex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5263" y="1644142"/>
            <a:ext cx="4947285" cy="1484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ambria"/>
                <a:cs typeface="Cambria"/>
              </a:rPr>
              <a:t>Константин</a:t>
            </a:r>
            <a:r>
              <a:rPr sz="3200" b="1" spc="35" dirty="0">
                <a:latin typeface="Cambria"/>
                <a:cs typeface="Cambria"/>
              </a:rPr>
              <a:t> </a:t>
            </a:r>
            <a:r>
              <a:rPr sz="3200" b="1" spc="-5" dirty="0">
                <a:latin typeface="Cambria"/>
                <a:cs typeface="Cambria"/>
              </a:rPr>
              <a:t>Дмитриевич </a:t>
            </a:r>
            <a:r>
              <a:rPr sz="3200" b="1" spc="-690" dirty="0">
                <a:latin typeface="Cambria"/>
                <a:cs typeface="Cambria"/>
              </a:rPr>
              <a:t> </a:t>
            </a:r>
            <a:r>
              <a:rPr sz="3200" b="1" spc="-5" dirty="0">
                <a:latin typeface="Cambria"/>
                <a:cs typeface="Cambria"/>
              </a:rPr>
              <a:t>Ушинский</a:t>
            </a:r>
            <a:endParaRPr sz="3200">
              <a:latin typeface="Cambria"/>
              <a:cs typeface="Cambria"/>
            </a:endParaRPr>
          </a:p>
          <a:p>
            <a:pPr marL="1905" algn="ctr">
              <a:lnSpc>
                <a:spcPts val="3804"/>
              </a:lnSpc>
            </a:pPr>
            <a:r>
              <a:rPr sz="3200" b="1" spc="-45" dirty="0">
                <a:latin typeface="Times New Roman"/>
                <a:cs typeface="Times New Roman"/>
              </a:rPr>
              <a:t>(19.02.1823-02.01.1871)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4276" y="1341119"/>
            <a:ext cx="2621279" cy="34564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1080" y="128727"/>
            <a:ext cx="55638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83005" marR="5080" indent="-117094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К.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Д.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Ушинский</a:t>
            </a:r>
            <a:r>
              <a:rPr b="1" spc="2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-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инспектор</a:t>
            </a:r>
            <a:r>
              <a:rPr b="1" spc="2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классов </a:t>
            </a:r>
            <a:r>
              <a:rPr b="1" spc="-62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Смольного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института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59" y="3140964"/>
            <a:ext cx="3889248" cy="27813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02742" y="1014221"/>
            <a:ext cx="8124190" cy="503110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5244" indent="185420" algn="just">
              <a:lnSpc>
                <a:spcPct val="80000"/>
              </a:lnSpc>
              <a:spcBef>
                <a:spcPts val="585"/>
              </a:spcBef>
            </a:pPr>
            <a:r>
              <a:rPr sz="2000" dirty="0">
                <a:latin typeface="Calibri"/>
                <a:cs typeface="Calibri"/>
              </a:rPr>
              <a:t>В 1859 </a:t>
            </a:r>
            <a:r>
              <a:rPr sz="2000" spc="-5" dirty="0">
                <a:latin typeface="Calibri"/>
                <a:cs typeface="Calibri"/>
              </a:rPr>
              <a:t>году Ушинский </a:t>
            </a:r>
            <a:r>
              <a:rPr sz="2000" dirty="0">
                <a:latin typeface="Calibri"/>
                <a:cs typeface="Calibri"/>
              </a:rPr>
              <a:t>был назначен </a:t>
            </a:r>
            <a:r>
              <a:rPr sz="2000" spc="-5" dirty="0">
                <a:latin typeface="Calibri"/>
                <a:cs typeface="Calibri"/>
              </a:rPr>
              <a:t>инспектором классов Смольного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института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благородных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девиц.</a:t>
            </a:r>
            <a:r>
              <a:rPr sz="2000" dirty="0">
                <a:latin typeface="Calibri"/>
                <a:cs typeface="Calibri"/>
              </a:rPr>
              <a:t> В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этом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учреждении,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тесно</a:t>
            </a:r>
            <a:r>
              <a:rPr sz="2000" dirty="0">
                <a:latin typeface="Calibri"/>
                <a:cs typeface="Calibri"/>
              </a:rPr>
              <a:t> связанном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царским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двором,</a:t>
            </a:r>
            <a:r>
              <a:rPr sz="2000" spc="-5" dirty="0">
                <a:latin typeface="Calibri"/>
                <a:cs typeface="Calibri"/>
              </a:rPr>
              <a:t> процветала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атмосфера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угодничества</a:t>
            </a:r>
            <a:r>
              <a:rPr sz="2000" dirty="0">
                <a:latin typeface="Calibri"/>
                <a:cs typeface="Calibri"/>
              </a:rPr>
              <a:t> и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заискивания </a:t>
            </a:r>
            <a:r>
              <a:rPr sz="2000" dirty="0">
                <a:latin typeface="Calibri"/>
                <a:cs typeface="Calibri"/>
              </a:rPr>
              <a:t> перед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ближайшим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окружением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царицы,</a:t>
            </a:r>
            <a:r>
              <a:rPr sz="2000" dirty="0">
                <a:latin typeface="Calibri"/>
                <a:cs typeface="Calibri"/>
              </a:rPr>
              <a:t> ее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фаворитами.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Девушек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воспитывали </a:t>
            </a:r>
            <a:r>
              <a:rPr sz="2000" dirty="0">
                <a:latin typeface="Calibri"/>
                <a:cs typeface="Calibri"/>
              </a:rPr>
              <a:t>в </a:t>
            </a:r>
            <a:r>
              <a:rPr sz="2000" spc="-5" dirty="0">
                <a:latin typeface="Calibri"/>
                <a:cs typeface="Calibri"/>
              </a:rPr>
              <a:t>духе христианской морали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превратного представления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об обязанностях жены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матери, </a:t>
            </a:r>
            <a:r>
              <a:rPr sz="2000" spc="-10" dirty="0">
                <a:latin typeface="Calibri"/>
                <a:cs typeface="Calibri"/>
              </a:rPr>
              <a:t>им </a:t>
            </a:r>
            <a:r>
              <a:rPr sz="2000" spc="-5" dirty="0">
                <a:latin typeface="Calibri"/>
                <a:cs typeface="Calibri"/>
              </a:rPr>
              <a:t>давали очень мало реальных </a:t>
            </a:r>
            <a:r>
              <a:rPr sz="2000" dirty="0">
                <a:latin typeface="Calibri"/>
                <a:cs typeface="Calibri"/>
              </a:rPr>
              <a:t>знаний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 больше </a:t>
            </a:r>
            <a:r>
              <a:rPr sz="2000" spc="-5" dirty="0">
                <a:latin typeface="Calibri"/>
                <a:cs typeface="Calibri"/>
              </a:rPr>
              <a:t>заботились </a:t>
            </a:r>
            <a:r>
              <a:rPr sz="2000" dirty="0">
                <a:latin typeface="Calibri"/>
                <a:cs typeface="Calibri"/>
              </a:rPr>
              <a:t>о </a:t>
            </a:r>
            <a:r>
              <a:rPr sz="2000" spc="-5" dirty="0">
                <a:latin typeface="Calibri"/>
                <a:cs typeface="Calibri"/>
              </a:rPr>
              <a:t>привитии им </a:t>
            </a:r>
            <a:r>
              <a:rPr sz="2000" dirty="0">
                <a:latin typeface="Calibri"/>
                <a:cs typeface="Calibri"/>
              </a:rPr>
              <a:t>светских </a:t>
            </a:r>
            <a:r>
              <a:rPr sz="2000" spc="-5" dirty="0">
                <a:latin typeface="Calibri"/>
                <a:cs typeface="Calibri"/>
              </a:rPr>
              <a:t>манер, преклонения </a:t>
            </a:r>
            <a:r>
              <a:rPr sz="2000" dirty="0">
                <a:latin typeface="Calibri"/>
                <a:cs typeface="Calibri"/>
              </a:rPr>
              <a:t>перед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царизмом.</a:t>
            </a:r>
            <a:endParaRPr sz="2000">
              <a:latin typeface="Calibri"/>
              <a:cs typeface="Calibri"/>
            </a:endParaRPr>
          </a:p>
          <a:p>
            <a:pPr marL="3900804" marR="5080" indent="264795" algn="just">
              <a:lnSpc>
                <a:spcPct val="80000"/>
              </a:lnSpc>
              <a:spcBef>
                <a:spcPts val="1095"/>
              </a:spcBef>
            </a:pPr>
            <a:r>
              <a:rPr sz="1800" spc="-10" dirty="0">
                <a:latin typeface="Calibri"/>
                <a:cs typeface="Calibri"/>
              </a:rPr>
              <a:t>Ушинский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смело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провел</a:t>
            </a:r>
            <a:r>
              <a:rPr sz="1800" spc="-5" dirty="0">
                <a:latin typeface="Calibri"/>
                <a:cs typeface="Calibri"/>
              </a:rPr>
              <a:t> реформу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института,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ввел</a:t>
            </a:r>
            <a:r>
              <a:rPr sz="1800" dirty="0">
                <a:latin typeface="Calibri"/>
                <a:cs typeface="Calibri"/>
              </a:rPr>
              <a:t> новый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учебный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план,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главными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которого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сделал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русский</a:t>
            </a:r>
            <a:r>
              <a:rPr sz="1800" spc="-5" dirty="0">
                <a:latin typeface="Calibri"/>
                <a:cs typeface="Calibri"/>
              </a:rPr>
              <a:t> язык,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лучшие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произведения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русской</a:t>
            </a:r>
            <a:r>
              <a:rPr sz="1800" spc="-5" dirty="0">
                <a:latin typeface="Calibri"/>
                <a:cs typeface="Calibri"/>
              </a:rPr>
              <a:t> литературы,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естественные</a:t>
            </a:r>
            <a:r>
              <a:rPr sz="1800" dirty="0">
                <a:latin typeface="Calibri"/>
                <a:cs typeface="Calibri"/>
              </a:rPr>
              <a:t> науки,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широко</a:t>
            </a:r>
            <a:r>
              <a:rPr sz="1800" spc="-5" dirty="0">
                <a:latin typeface="Calibri"/>
                <a:cs typeface="Calibri"/>
              </a:rPr>
              <a:t> применял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наглядность</a:t>
            </a:r>
            <a:r>
              <a:rPr sz="1800" spc="3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обучении,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проводил</a:t>
            </a:r>
            <a:r>
              <a:rPr sz="1800" spc="-5" dirty="0">
                <a:latin typeface="Calibri"/>
                <a:cs typeface="Calibri"/>
              </a:rPr>
              <a:t> опыты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уроках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биологии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физики.</a:t>
            </a:r>
            <a:r>
              <a:rPr sz="1800" dirty="0">
                <a:latin typeface="Calibri"/>
                <a:cs typeface="Calibri"/>
              </a:rPr>
              <a:t> 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качестве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преподавателей</a:t>
            </a:r>
            <a:r>
              <a:rPr sz="1800" spc="-5" dirty="0">
                <a:latin typeface="Calibri"/>
                <a:cs typeface="Calibri"/>
              </a:rPr>
              <a:t> К.</a:t>
            </a:r>
            <a:r>
              <a:rPr sz="1800" dirty="0">
                <a:latin typeface="Calibri"/>
                <a:cs typeface="Calibri"/>
              </a:rPr>
              <a:t> Д.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Ушинским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были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приглашены </a:t>
            </a:r>
            <a:r>
              <a:rPr sz="1800" dirty="0">
                <a:latin typeface="Calibri"/>
                <a:cs typeface="Calibri"/>
              </a:rPr>
              <a:t>видные </a:t>
            </a:r>
            <a:r>
              <a:rPr sz="1800" spc="-10" dirty="0">
                <a:latin typeface="Calibri"/>
                <a:cs typeface="Calibri"/>
              </a:rPr>
              <a:t>педагоги-методисты: </a:t>
            </a:r>
            <a:r>
              <a:rPr sz="1800" spc="-5" dirty="0">
                <a:latin typeface="Calibri"/>
                <a:cs typeface="Calibri"/>
              </a:rPr>
              <a:t> по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литературе</a:t>
            </a:r>
            <a:r>
              <a:rPr sz="1800" dirty="0">
                <a:latin typeface="Calibri"/>
                <a:cs typeface="Calibri"/>
              </a:rPr>
              <a:t> –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В.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И.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Водовозов,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географии</a:t>
            </a:r>
            <a:r>
              <a:rPr sz="1800" spc="3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Д.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Д.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Семенов,</a:t>
            </a:r>
            <a:r>
              <a:rPr sz="1800" spc="37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по</a:t>
            </a:r>
            <a:r>
              <a:rPr sz="1800" spc="3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истории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М. И.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Семевский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другие.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6200" y="264033"/>
            <a:ext cx="393572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Пребывание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за</a:t>
            </a:r>
            <a:r>
              <a:rPr b="1" spc="-1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границей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611" y="4005071"/>
            <a:ext cx="5399532" cy="248716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020180" y="5535574"/>
            <a:ext cx="244602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Calibri"/>
                <a:cs typeface="Calibri"/>
              </a:rPr>
              <a:t>г. Вене в </a:t>
            </a:r>
            <a:r>
              <a:rPr sz="1800" i="1" spc="-10" dirty="0">
                <a:latin typeface="Calibri"/>
                <a:cs typeface="Calibri"/>
              </a:rPr>
              <a:t>Швейцарии </a:t>
            </a:r>
            <a:r>
              <a:rPr sz="1800" i="1" spc="-5" dirty="0">
                <a:latin typeface="Calibri"/>
                <a:cs typeface="Calibri"/>
              </a:rPr>
              <a:t>(на </a:t>
            </a:r>
            <a:r>
              <a:rPr sz="1800" i="1" dirty="0">
                <a:latin typeface="Calibri"/>
                <a:cs typeface="Calibri"/>
              </a:rPr>
              <a:t> </a:t>
            </a:r>
            <a:r>
              <a:rPr sz="1800" i="1" spc="-10" dirty="0">
                <a:latin typeface="Calibri"/>
                <a:cs typeface="Calibri"/>
              </a:rPr>
              <a:t>Женевском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озере),</a:t>
            </a:r>
            <a:r>
              <a:rPr sz="1800" i="1" spc="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где </a:t>
            </a:r>
            <a:r>
              <a:rPr sz="1800" i="1" spc="5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жил</a:t>
            </a:r>
            <a:r>
              <a:rPr sz="1800" i="1" spc="-3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и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лечился</a:t>
            </a:r>
            <a:r>
              <a:rPr sz="1800" i="1" spc="-35" dirty="0">
                <a:latin typeface="Calibri"/>
                <a:cs typeface="Calibri"/>
              </a:rPr>
              <a:t> </a:t>
            </a:r>
            <a:r>
              <a:rPr sz="1800" i="1" spc="-15" dirty="0">
                <a:latin typeface="Calibri"/>
                <a:cs typeface="Calibri"/>
              </a:rPr>
              <a:t>Ушинский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47028" y="933958"/>
            <a:ext cx="2938145" cy="37420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Минута</a:t>
            </a:r>
            <a:r>
              <a:rPr sz="1600" b="1" spc="-6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грусти</a:t>
            </a:r>
            <a:endParaRPr sz="1600">
              <a:latin typeface="Calibri"/>
              <a:cs typeface="Calibri"/>
            </a:endParaRPr>
          </a:p>
          <a:p>
            <a:pPr marL="12700" marR="501015">
              <a:lnSpc>
                <a:spcPct val="100000"/>
              </a:lnSpc>
            </a:pPr>
            <a:r>
              <a:rPr sz="1600" b="1" spc="-10" dirty="0">
                <a:latin typeface="Calibri"/>
                <a:cs typeface="Calibri"/>
              </a:rPr>
              <a:t>Скиталец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невольный</a:t>
            </a:r>
            <a:r>
              <a:rPr sz="1600" b="1" spc="-5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средь </a:t>
            </a:r>
            <a:r>
              <a:rPr sz="1600" b="1" spc="-35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теплых полей,</a:t>
            </a:r>
            <a:endParaRPr sz="1600">
              <a:latin typeface="Calibri"/>
              <a:cs typeface="Calibri"/>
            </a:endParaRPr>
          </a:p>
          <a:p>
            <a:pPr marL="12700" marR="474980">
              <a:lnSpc>
                <a:spcPct val="100000"/>
              </a:lnSpc>
            </a:pPr>
            <a:r>
              <a:rPr sz="1600" b="1" spc="-30" dirty="0">
                <a:latin typeface="Calibri"/>
                <a:cs typeface="Calibri"/>
              </a:rPr>
              <a:t>Грущу </a:t>
            </a:r>
            <a:r>
              <a:rPr sz="1600" b="1" spc="-5" dirty="0">
                <a:latin typeface="Calibri"/>
                <a:cs typeface="Calibri"/>
              </a:rPr>
              <a:t>я по </a:t>
            </a:r>
            <a:r>
              <a:rPr sz="1600" b="1" spc="-10" dirty="0">
                <a:latin typeface="Calibri"/>
                <a:cs typeface="Calibri"/>
              </a:rPr>
              <a:t>Родине </a:t>
            </a:r>
            <a:r>
              <a:rPr sz="1600" b="1" spc="-5" dirty="0">
                <a:latin typeface="Calibri"/>
                <a:cs typeface="Calibri"/>
              </a:rPr>
              <a:t>хладной </a:t>
            </a:r>
            <a:r>
              <a:rPr sz="1600" b="1" spc="-35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моей:</a:t>
            </a:r>
            <a:endParaRPr sz="1600">
              <a:latin typeface="Calibri"/>
              <a:cs typeface="Calibri"/>
            </a:endParaRPr>
          </a:p>
          <a:p>
            <a:pPr marL="12700" marR="278130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По нашим </a:t>
            </a:r>
            <a:r>
              <a:rPr sz="1600" b="1" spc="-10" dirty="0">
                <a:latin typeface="Calibri"/>
                <a:cs typeface="Calibri"/>
              </a:rPr>
              <a:t>глубоким </a:t>
            </a:r>
            <a:r>
              <a:rPr sz="1600" b="1" spc="-5" dirty="0">
                <a:latin typeface="Calibri"/>
                <a:cs typeface="Calibri"/>
              </a:rPr>
              <a:t>снегам, 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По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нашим сосновым лесам,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Прекрасно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здесь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море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и</a:t>
            </a:r>
            <a:r>
              <a:rPr sz="1600" b="1" spc="-10" dirty="0">
                <a:latin typeface="Calibri"/>
                <a:cs typeface="Calibri"/>
              </a:rPr>
              <a:t> горы</a:t>
            </a:r>
            <a:endParaRPr sz="1600">
              <a:latin typeface="Calibri"/>
              <a:cs typeface="Calibri"/>
            </a:endParaRPr>
          </a:p>
          <a:p>
            <a:pPr marL="12700" marR="829944" indent="1289685" algn="just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latin typeface="Calibri"/>
                <a:cs typeface="Calibri"/>
              </a:rPr>
              <a:t>ч</a:t>
            </a:r>
            <a:r>
              <a:rPr sz="1600" b="1" spc="-65" dirty="0">
                <a:latin typeface="Calibri"/>
                <a:cs typeface="Calibri"/>
              </a:rPr>
              <a:t>у</a:t>
            </a:r>
            <a:r>
              <a:rPr sz="1600" b="1" spc="-25" dirty="0">
                <a:latin typeface="Calibri"/>
                <a:cs typeface="Calibri"/>
              </a:rPr>
              <a:t>д</a:t>
            </a:r>
            <a:r>
              <a:rPr sz="1600" b="1" spc="-10" dirty="0">
                <a:latin typeface="Calibri"/>
                <a:cs typeface="Calibri"/>
              </a:rPr>
              <a:t>е</a:t>
            </a:r>
            <a:r>
              <a:rPr sz="1600" b="1" spc="-5" dirty="0">
                <a:latin typeface="Calibri"/>
                <a:cs typeface="Calibri"/>
              </a:rPr>
              <a:t>сны,  И свет </a:t>
            </a:r>
            <a:r>
              <a:rPr sz="1600" b="1" spc="-10" dirty="0">
                <a:latin typeface="Calibri"/>
                <a:cs typeface="Calibri"/>
              </a:rPr>
              <a:t>здесь прекрасен </a:t>
            </a:r>
            <a:r>
              <a:rPr sz="1600" b="1" spc="-35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небесный,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b="1" spc="-10" dirty="0">
                <a:latin typeface="Calibri"/>
                <a:cs typeface="Calibri"/>
              </a:rPr>
              <a:t>Природа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ж</a:t>
            </a:r>
            <a:r>
              <a:rPr sz="1600" b="1" spc="-20" dirty="0">
                <a:latin typeface="Calibri"/>
                <a:cs typeface="Calibri"/>
              </a:rPr>
              <a:t> куда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хороша!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ts val="1910"/>
              </a:lnSpc>
            </a:pPr>
            <a:r>
              <a:rPr sz="1600" b="1" spc="-5" dirty="0">
                <a:latin typeface="Calibri"/>
                <a:cs typeface="Calibri"/>
              </a:rPr>
              <a:t>Но стонет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и ноет </a:t>
            </a:r>
            <a:r>
              <a:rPr sz="1600" b="1" spc="-10" dirty="0">
                <a:latin typeface="Calibri"/>
                <a:cs typeface="Calibri"/>
              </a:rPr>
              <a:t>степная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душа!</a:t>
            </a:r>
            <a:endParaRPr sz="1600">
              <a:latin typeface="Calibri"/>
              <a:cs typeface="Calibri"/>
            </a:endParaRPr>
          </a:p>
          <a:p>
            <a:pPr marL="631190" marR="5080" indent="-21590" algn="just">
              <a:lnSpc>
                <a:spcPts val="2160"/>
              </a:lnSpc>
              <a:spcBef>
                <a:spcPts val="60"/>
              </a:spcBef>
            </a:pPr>
            <a:r>
              <a:rPr sz="1800" i="1" spc="-5" dirty="0">
                <a:latin typeface="Calibri"/>
                <a:cs typeface="Calibri"/>
              </a:rPr>
              <a:t>Стих, написанный </a:t>
            </a:r>
            <a:r>
              <a:rPr sz="1800" i="1" dirty="0">
                <a:latin typeface="Calibri"/>
                <a:cs typeface="Calibri"/>
              </a:rPr>
              <a:t>К. </a:t>
            </a:r>
            <a:r>
              <a:rPr sz="1800" i="1" spc="-5" dirty="0">
                <a:latin typeface="Calibri"/>
                <a:cs typeface="Calibri"/>
              </a:rPr>
              <a:t>Д. </a:t>
            </a:r>
            <a:r>
              <a:rPr sz="1800" i="1" spc="-395" dirty="0">
                <a:latin typeface="Calibri"/>
                <a:cs typeface="Calibri"/>
              </a:rPr>
              <a:t> </a:t>
            </a:r>
            <a:r>
              <a:rPr sz="1800" i="1" spc="-15" dirty="0">
                <a:latin typeface="Calibri"/>
                <a:cs typeface="Calibri"/>
              </a:rPr>
              <a:t>Ушинским</a:t>
            </a:r>
            <a:r>
              <a:rPr sz="1800" i="1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за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границей.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267" y="854709"/>
            <a:ext cx="524129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4795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1862 </a:t>
            </a:r>
            <a:r>
              <a:rPr sz="1800" spc="-25" dirty="0">
                <a:latin typeface="Calibri"/>
                <a:cs typeface="Calibri"/>
              </a:rPr>
              <a:t>году </a:t>
            </a:r>
            <a:r>
              <a:rPr sz="1800" spc="-10" dirty="0">
                <a:latin typeface="Calibri"/>
                <a:cs typeface="Calibri"/>
              </a:rPr>
              <a:t>Ушинский </a:t>
            </a:r>
            <a:r>
              <a:rPr sz="1800" dirty="0">
                <a:latin typeface="Calibri"/>
                <a:cs typeface="Calibri"/>
              </a:rPr>
              <a:t>был </a:t>
            </a:r>
            <a:r>
              <a:rPr sz="1800" spc="-5" dirty="0">
                <a:latin typeface="Calibri"/>
                <a:cs typeface="Calibri"/>
              </a:rPr>
              <a:t>направлен на пять лет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 границу </a:t>
            </a:r>
            <a:r>
              <a:rPr sz="1800" dirty="0">
                <a:latin typeface="Calibri"/>
                <a:cs typeface="Calibri"/>
              </a:rPr>
              <a:t>для лечения и изучения </a:t>
            </a:r>
            <a:r>
              <a:rPr sz="1800" spc="-10" dirty="0">
                <a:latin typeface="Calibri"/>
                <a:cs typeface="Calibri"/>
              </a:rPr>
              <a:t>школьного дела. </a:t>
            </a:r>
            <a:r>
              <a:rPr sz="1800" spc="-5" dirty="0">
                <a:latin typeface="Calibri"/>
                <a:cs typeface="Calibri"/>
              </a:rPr>
              <a:t> За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это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время</a:t>
            </a:r>
            <a:r>
              <a:rPr sz="1800" dirty="0">
                <a:latin typeface="Calibri"/>
                <a:cs typeface="Calibri"/>
              </a:rPr>
              <a:t> он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посетил</a:t>
            </a:r>
            <a:r>
              <a:rPr sz="1800" dirty="0">
                <a:latin typeface="Calibri"/>
                <a:cs typeface="Calibri"/>
              </a:rPr>
              <a:t> Швейцарию,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Германию, 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Францию, Бельгию </a:t>
            </a:r>
            <a:r>
              <a:rPr sz="1800" dirty="0">
                <a:latin typeface="Calibri"/>
                <a:cs typeface="Calibri"/>
              </a:rPr>
              <a:t>и Италию, в </a:t>
            </a:r>
            <a:r>
              <a:rPr sz="1800" spc="-15" dirty="0">
                <a:latin typeface="Calibri"/>
                <a:cs typeface="Calibri"/>
              </a:rPr>
              <a:t>которых</a:t>
            </a:r>
            <a:r>
              <a:rPr sz="1800" spc="3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он посещал 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2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изучал</a:t>
            </a:r>
            <a:r>
              <a:rPr sz="1800" spc="2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учебные</a:t>
            </a:r>
            <a:r>
              <a:rPr sz="1800" spc="2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заведения</a:t>
            </a:r>
            <a:r>
              <a:rPr sz="1800" spc="2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—</a:t>
            </a:r>
            <a:r>
              <a:rPr sz="1800" spc="2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женские</a:t>
            </a:r>
            <a:r>
              <a:rPr sz="1800" spc="29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школы,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8267" y="2226005"/>
            <a:ext cx="96774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детские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85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5" dirty="0">
                <a:latin typeface="Calibri"/>
                <a:cs typeface="Calibri"/>
              </a:rPr>
              <a:t>р</a:t>
            </a:r>
            <a:r>
              <a:rPr sz="1800" spc="-5" dirty="0">
                <a:latin typeface="Calibri"/>
                <a:cs typeface="Calibri"/>
              </a:rPr>
              <a:t>ма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ии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32103" y="2226005"/>
            <a:ext cx="426466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751205" algn="l"/>
                <a:tab pos="1727835" algn="l"/>
                <a:tab pos="2061845" algn="l"/>
                <a:tab pos="2981325" algn="l"/>
                <a:tab pos="4128770" algn="l"/>
              </a:tabLst>
            </a:pP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ады,	пр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spc="-20" dirty="0">
                <a:latin typeface="Calibri"/>
                <a:cs typeface="Calibri"/>
              </a:rPr>
              <a:t>ю</a:t>
            </a:r>
            <a:r>
              <a:rPr sz="1800" spc="-5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ы	и	</a:t>
            </a:r>
            <a:r>
              <a:rPr sz="1800" spc="-5" dirty="0">
                <a:latin typeface="Calibri"/>
                <a:cs typeface="Calibri"/>
              </a:rPr>
              <a:t>ш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spc="-4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лы</a:t>
            </a:r>
            <a:r>
              <a:rPr sz="1800" dirty="0">
                <a:latin typeface="Calibri"/>
                <a:cs typeface="Calibri"/>
              </a:rPr>
              <a:t>,	</a:t>
            </a:r>
            <a:r>
              <a:rPr sz="1800" spc="-5" dirty="0">
                <a:latin typeface="Calibri"/>
                <a:cs typeface="Calibri"/>
              </a:rPr>
              <a:t>особ</a:t>
            </a:r>
            <a:r>
              <a:rPr sz="1800" spc="1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н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о	в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349885" algn="l"/>
                <a:tab pos="1779905" algn="l"/>
                <a:tab pos="3252470" algn="l"/>
              </a:tabLst>
            </a:pPr>
            <a:r>
              <a:rPr sz="1800" dirty="0">
                <a:latin typeface="Calibri"/>
                <a:cs typeface="Calibri"/>
              </a:rPr>
              <a:t>и	Швейцарии,	</a:t>
            </a:r>
            <a:r>
              <a:rPr sz="1800" spc="-5" dirty="0">
                <a:latin typeface="Calibri"/>
                <a:cs typeface="Calibri"/>
              </a:rPr>
              <a:t>считавшиеся	самыми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8267" y="2775330"/>
            <a:ext cx="524129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передовыми</a:t>
            </a:r>
            <a:r>
              <a:rPr sz="1800" dirty="0">
                <a:latin typeface="Calibri"/>
                <a:cs typeface="Calibri"/>
              </a:rPr>
              <a:t> 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части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новаций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педагогике.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Свои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заметки,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наблюдения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письма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этого</a:t>
            </a:r>
            <a:r>
              <a:rPr sz="1800" spc="-10" dirty="0">
                <a:latin typeface="Calibri"/>
                <a:cs typeface="Calibri"/>
              </a:rPr>
              <a:t> периода</a:t>
            </a:r>
            <a:r>
              <a:rPr sz="1800" spc="-5" dirty="0">
                <a:latin typeface="Calibri"/>
                <a:cs typeface="Calibri"/>
              </a:rPr>
              <a:t> он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объединил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статье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«Педагогическая</a:t>
            </a:r>
            <a:r>
              <a:rPr sz="1800" spc="-5" dirty="0">
                <a:latin typeface="Calibri"/>
                <a:cs typeface="Calibri"/>
              </a:rPr>
              <a:t> поездка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Швейцарии».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726694"/>
            <a:ext cx="4164329" cy="545274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indent="358140" algn="just">
              <a:lnSpc>
                <a:spcPct val="80000"/>
              </a:lnSpc>
              <a:spcBef>
                <a:spcPts val="585"/>
              </a:spcBef>
            </a:pPr>
            <a:r>
              <a:rPr sz="2000" spc="-5" dirty="0">
                <a:latin typeface="Calibri"/>
                <a:cs typeface="Calibri"/>
              </a:rPr>
              <a:t>За границей </a:t>
            </a:r>
            <a:r>
              <a:rPr sz="2000" dirty="0">
                <a:latin typeface="Calibri"/>
                <a:cs typeface="Calibri"/>
              </a:rPr>
              <a:t>в </a:t>
            </a:r>
            <a:r>
              <a:rPr sz="2000" spc="-5" dirty="0">
                <a:latin typeface="Calibri"/>
                <a:cs typeface="Calibri"/>
              </a:rPr>
              <a:t>1864 году Ушинский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написал   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   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издал   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учебную</a:t>
            </a:r>
            <a:r>
              <a:rPr sz="2000" spc="480" dirty="0">
                <a:latin typeface="Calibri"/>
                <a:cs typeface="Calibri"/>
              </a:rPr>
              <a:t>  </a:t>
            </a:r>
            <a:r>
              <a:rPr sz="2000" spc="-5" dirty="0">
                <a:latin typeface="Calibri"/>
                <a:cs typeface="Calibri"/>
              </a:rPr>
              <a:t>книгу</a:t>
            </a:r>
            <a:endParaRPr sz="2000">
              <a:latin typeface="Calibri"/>
              <a:cs typeface="Calibri"/>
            </a:endParaRPr>
          </a:p>
          <a:p>
            <a:pPr marL="12700" algn="just">
              <a:lnSpc>
                <a:spcPts val="1680"/>
              </a:lnSpc>
              <a:tabLst>
                <a:tab pos="1707514" algn="l"/>
                <a:tab pos="3289300" algn="l"/>
              </a:tabLst>
            </a:pPr>
            <a:r>
              <a:rPr sz="2000" spc="-5" dirty="0">
                <a:latin typeface="Calibri"/>
                <a:cs typeface="Calibri"/>
              </a:rPr>
              <a:t>«Родное	слово»,	которая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80000"/>
              </a:lnSpc>
              <a:spcBef>
                <a:spcPts val="240"/>
              </a:spcBef>
            </a:pPr>
            <a:r>
              <a:rPr sz="2000" dirty="0">
                <a:latin typeface="Calibri"/>
                <a:cs typeface="Calibri"/>
              </a:rPr>
              <a:t>вырабатывалась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кругу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его</a:t>
            </a:r>
            <a:r>
              <a:rPr sz="2000" spc="4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семьи,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так </a:t>
            </a:r>
            <a:r>
              <a:rPr sz="2000" dirty="0">
                <a:latin typeface="Calibri"/>
                <a:cs typeface="Calibri"/>
              </a:rPr>
              <a:t>как </a:t>
            </a:r>
            <a:r>
              <a:rPr sz="2000" spc="-5" dirty="0">
                <a:latin typeface="Calibri"/>
                <a:cs typeface="Calibri"/>
              </a:rPr>
              <a:t>отражала </a:t>
            </a:r>
            <a:r>
              <a:rPr sz="2000" dirty="0">
                <a:latin typeface="Calibri"/>
                <a:cs typeface="Calibri"/>
              </a:rPr>
              <a:t>знакомые его </a:t>
            </a:r>
            <a:r>
              <a:rPr sz="2000" spc="-5" dirty="0">
                <a:latin typeface="Calibri"/>
                <a:cs typeface="Calibri"/>
              </a:rPr>
              <a:t>детям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природу</a:t>
            </a:r>
            <a:r>
              <a:rPr sz="2000" dirty="0">
                <a:latin typeface="Calibri"/>
                <a:cs typeface="Calibri"/>
              </a:rPr>
              <a:t> и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обычаи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Новгород-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Северского</a:t>
            </a:r>
            <a:r>
              <a:rPr sz="2000" spc="12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уезда,  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а  </a:t>
            </a:r>
            <a:r>
              <a:rPr sz="2000" spc="37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также</a:t>
            </a:r>
            <a:r>
              <a:rPr sz="2000" spc="12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книгу</a:t>
            </a:r>
            <a:endParaRPr sz="2000">
              <a:latin typeface="Calibri"/>
              <a:cs typeface="Calibri"/>
            </a:endParaRPr>
          </a:p>
          <a:p>
            <a:pPr marL="12700" marR="5715" algn="just">
              <a:lnSpc>
                <a:spcPct val="80000"/>
              </a:lnSpc>
            </a:pPr>
            <a:r>
              <a:rPr sz="2000" dirty="0">
                <a:latin typeface="Calibri"/>
                <a:cs typeface="Calibri"/>
              </a:rPr>
              <a:t>«Детский </a:t>
            </a:r>
            <a:r>
              <a:rPr sz="2000" spc="-5" dirty="0">
                <a:latin typeface="Calibri"/>
                <a:cs typeface="Calibri"/>
              </a:rPr>
              <a:t>мир». Фактически это </a:t>
            </a:r>
            <a:r>
              <a:rPr sz="2000" dirty="0">
                <a:latin typeface="Calibri"/>
                <a:cs typeface="Calibri"/>
              </a:rPr>
              <a:t>были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первые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массовые</a:t>
            </a:r>
            <a:r>
              <a:rPr sz="2000" dirty="0">
                <a:latin typeface="Calibri"/>
                <a:cs typeface="Calibri"/>
              </a:rPr>
              <a:t> и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общедоступные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российские учебники </a:t>
            </a:r>
            <a:r>
              <a:rPr sz="2000" dirty="0">
                <a:latin typeface="Calibri"/>
                <a:cs typeface="Calibri"/>
              </a:rPr>
              <a:t>для </a:t>
            </a:r>
            <a:r>
              <a:rPr sz="2000" spc="-5" dirty="0">
                <a:latin typeface="Calibri"/>
                <a:cs typeface="Calibri"/>
              </a:rPr>
              <a:t>начального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обучения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детей.</a:t>
            </a:r>
            <a:r>
              <a:rPr sz="2000" dirty="0">
                <a:latin typeface="Calibri"/>
                <a:cs typeface="Calibri"/>
              </a:rPr>
              <a:t> Более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того,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он </a:t>
            </a:r>
            <a:r>
              <a:rPr sz="2000" dirty="0">
                <a:latin typeface="Calibri"/>
                <a:cs typeface="Calibri"/>
              </a:rPr>
              <a:t> написал и </a:t>
            </a:r>
            <a:r>
              <a:rPr sz="2000" spc="-5" dirty="0">
                <a:latin typeface="Calibri"/>
                <a:cs typeface="Calibri"/>
              </a:rPr>
              <a:t>издал особое руководство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для</a:t>
            </a:r>
            <a:r>
              <a:rPr sz="2000" spc="4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родителей</a:t>
            </a:r>
            <a:r>
              <a:rPr sz="2000" spc="4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4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учителей</a:t>
            </a:r>
            <a:r>
              <a:rPr sz="2000" spc="40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к</a:t>
            </a:r>
            <a:r>
              <a:rPr sz="2000" spc="4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своему</a:t>
            </a:r>
            <a:endParaRPr sz="2000">
              <a:latin typeface="Calibri"/>
              <a:cs typeface="Calibri"/>
            </a:endParaRPr>
          </a:p>
          <a:p>
            <a:pPr marL="12700" marR="5715" algn="just">
              <a:lnSpc>
                <a:spcPct val="80000"/>
              </a:lnSpc>
            </a:pPr>
            <a:r>
              <a:rPr sz="2000" spc="-5" dirty="0">
                <a:latin typeface="Calibri"/>
                <a:cs typeface="Calibri"/>
              </a:rPr>
              <a:t>«Родному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слову»</a:t>
            </a:r>
            <a:r>
              <a:rPr sz="2000" dirty="0">
                <a:latin typeface="Calibri"/>
                <a:cs typeface="Calibri"/>
              </a:rPr>
              <a:t> —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«Руководство</a:t>
            </a:r>
            <a:r>
              <a:rPr sz="2000" dirty="0">
                <a:latin typeface="Calibri"/>
                <a:cs typeface="Calibri"/>
              </a:rPr>
              <a:t> к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преподаванию</a:t>
            </a:r>
            <a:r>
              <a:rPr sz="2000" dirty="0">
                <a:latin typeface="Calibri"/>
                <a:cs typeface="Calibri"/>
              </a:rPr>
              <a:t> по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„Родному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слову“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для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учителей</a:t>
            </a:r>
            <a:r>
              <a:rPr sz="2000" dirty="0">
                <a:latin typeface="Calibri"/>
                <a:cs typeface="Calibri"/>
              </a:rPr>
              <a:t> и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родителей».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Это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руководство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оказало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огромное,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широчайшее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влияние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русскую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народную школу. Свою актуальность </a:t>
            </a:r>
            <a:r>
              <a:rPr sz="2000" dirty="0">
                <a:latin typeface="Calibri"/>
                <a:cs typeface="Calibri"/>
              </a:rPr>
              <a:t> как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пособие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</a:t>
            </a:r>
            <a:r>
              <a:rPr sz="2000" spc="-5" dirty="0">
                <a:latin typeface="Calibri"/>
                <a:cs typeface="Calibri"/>
              </a:rPr>
              <a:t> методике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преподавания родного языка оно не </a:t>
            </a:r>
            <a:r>
              <a:rPr sz="2000" dirty="0">
                <a:latin typeface="Calibri"/>
                <a:cs typeface="Calibri"/>
              </a:rPr>
              <a:t> потеряло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сей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день.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31664" y="765048"/>
            <a:ext cx="3774947" cy="554431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6344" y="189052"/>
            <a:ext cx="31553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Последние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годы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жизни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868" y="691895"/>
            <a:ext cx="3678935" cy="468020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58267" y="5395671"/>
            <a:ext cx="437769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7620" algn="just">
              <a:lnSpc>
                <a:spcPct val="100000"/>
              </a:lnSpc>
              <a:spcBef>
                <a:spcPts val="95"/>
              </a:spcBef>
            </a:pPr>
            <a:r>
              <a:rPr sz="1600" i="1" spc="-10" dirty="0">
                <a:latin typeface="Calibri"/>
                <a:cs typeface="Calibri"/>
              </a:rPr>
              <a:t>Семейный</a:t>
            </a:r>
            <a:r>
              <a:rPr sz="1600" i="1" spc="-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портрет.</a:t>
            </a:r>
            <a:endParaRPr sz="1600">
              <a:latin typeface="Calibri"/>
              <a:cs typeface="Calibri"/>
            </a:endParaRPr>
          </a:p>
          <a:p>
            <a:pPr marL="12700" marR="5080" indent="45720" algn="just">
              <a:lnSpc>
                <a:spcPct val="100000"/>
              </a:lnSpc>
            </a:pPr>
            <a:r>
              <a:rPr sz="1600" i="1" spc="-5" dirty="0">
                <a:latin typeface="Calibri"/>
                <a:cs typeface="Calibri"/>
              </a:rPr>
              <a:t>К.</a:t>
            </a:r>
            <a:r>
              <a:rPr sz="1600" i="1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Д.</a:t>
            </a:r>
            <a:r>
              <a:rPr sz="1600" i="1" dirty="0">
                <a:latin typeface="Calibri"/>
                <a:cs typeface="Calibri"/>
              </a:rPr>
              <a:t> </a:t>
            </a:r>
            <a:r>
              <a:rPr sz="1600" i="1" spc="-15" dirty="0">
                <a:latin typeface="Calibri"/>
                <a:cs typeface="Calibri"/>
              </a:rPr>
              <a:t>Ушинский,</a:t>
            </a:r>
            <a:r>
              <a:rPr sz="1600" i="1" spc="-10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Н.</a:t>
            </a:r>
            <a:r>
              <a:rPr sz="1600" i="1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С.</a:t>
            </a:r>
            <a:r>
              <a:rPr sz="1600" i="1" spc="-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Дорошенко</a:t>
            </a:r>
            <a:r>
              <a:rPr sz="1600" i="1" spc="-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(Ушинская), </a:t>
            </a:r>
            <a:r>
              <a:rPr sz="1600" i="1" spc="-5" dirty="0">
                <a:latin typeface="Calibri"/>
                <a:cs typeface="Calibri"/>
              </a:rPr>
              <a:t> дети </a:t>
            </a:r>
            <a:r>
              <a:rPr sz="1600" i="1" spc="-10" dirty="0">
                <a:latin typeface="Calibri"/>
                <a:cs typeface="Calibri"/>
              </a:rPr>
              <a:t>(слева </a:t>
            </a:r>
            <a:r>
              <a:rPr sz="1600" i="1" spc="-5" dirty="0">
                <a:latin typeface="Calibri"/>
                <a:cs typeface="Calibri"/>
              </a:rPr>
              <a:t>на право); </a:t>
            </a:r>
            <a:r>
              <a:rPr sz="1600" i="1" spc="-10" dirty="0">
                <a:latin typeface="Calibri"/>
                <a:cs typeface="Calibri"/>
              </a:rPr>
              <a:t>Павел </a:t>
            </a:r>
            <a:r>
              <a:rPr sz="1600" i="1" dirty="0">
                <a:latin typeface="Calibri"/>
                <a:cs typeface="Calibri"/>
              </a:rPr>
              <a:t>(1852 г), </a:t>
            </a:r>
            <a:r>
              <a:rPr sz="1600" i="1" spc="-5" dirty="0">
                <a:latin typeface="Calibri"/>
                <a:cs typeface="Calibri"/>
              </a:rPr>
              <a:t>Владимир </a:t>
            </a:r>
            <a:r>
              <a:rPr sz="1600" i="1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(1861</a:t>
            </a:r>
            <a:r>
              <a:rPr sz="1600" i="1" spc="15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г),</a:t>
            </a:r>
            <a:r>
              <a:rPr sz="1600" i="1" spc="16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Константин</a:t>
            </a:r>
            <a:r>
              <a:rPr sz="1600" i="1" spc="175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(1859</a:t>
            </a:r>
            <a:r>
              <a:rPr sz="1600" i="1" spc="15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г),</a:t>
            </a:r>
            <a:r>
              <a:rPr sz="1600" i="1" spc="160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Вера</a:t>
            </a:r>
            <a:r>
              <a:rPr sz="1600" i="1" spc="15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(1855</a:t>
            </a:r>
            <a:r>
              <a:rPr sz="1600" i="1" spc="14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г),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i="1" spc="-10" dirty="0">
                <a:latin typeface="Calibri"/>
                <a:cs typeface="Calibri"/>
              </a:rPr>
              <a:t>Надежда</a:t>
            </a:r>
            <a:r>
              <a:rPr sz="1600" i="1" spc="-2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(1856</a:t>
            </a:r>
            <a:r>
              <a:rPr sz="1600" i="1" spc="25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г)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95773" y="854709"/>
            <a:ext cx="4091940" cy="3592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indent="18542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середине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1860-х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годов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К.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Д.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Ушинский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 </a:t>
            </a:r>
            <a:r>
              <a:rPr sz="1800" spc="-10" dirty="0">
                <a:latin typeface="Calibri"/>
                <a:cs typeface="Calibri"/>
              </a:rPr>
              <a:t>семьёй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вернулся</a:t>
            </a:r>
            <a:r>
              <a:rPr sz="1800" dirty="0">
                <a:latin typeface="Calibri"/>
                <a:cs typeface="Calibri"/>
              </a:rPr>
              <a:t> в</a:t>
            </a:r>
            <a:r>
              <a:rPr sz="1800" spc="-10" dirty="0">
                <a:latin typeface="Calibri"/>
                <a:cs typeface="Calibri"/>
              </a:rPr>
              <a:t> Россию.</a:t>
            </a:r>
            <a:endParaRPr sz="1800">
              <a:latin typeface="Calibri"/>
              <a:cs typeface="Calibri"/>
            </a:endParaRPr>
          </a:p>
          <a:p>
            <a:pPr marL="12700" marR="5080" indent="185420" algn="just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Летом </a:t>
            </a:r>
            <a:r>
              <a:rPr sz="1800" dirty="0">
                <a:latin typeface="Calibri"/>
                <a:cs typeface="Calibri"/>
              </a:rPr>
              <a:t>1870 </a:t>
            </a:r>
            <a:r>
              <a:rPr sz="1800" spc="-20" dirty="0">
                <a:latin typeface="Calibri"/>
                <a:cs typeface="Calibri"/>
              </a:rPr>
              <a:t>года </a:t>
            </a:r>
            <a:r>
              <a:rPr sz="1800" spc="-5" dirty="0">
                <a:latin typeface="Calibri"/>
                <a:cs typeface="Calibri"/>
              </a:rPr>
              <a:t>он </a:t>
            </a:r>
            <a:r>
              <a:rPr sz="1800" dirty="0">
                <a:latin typeface="Calibri"/>
                <a:cs typeface="Calibri"/>
              </a:rPr>
              <a:t>лечился кумысом в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Альме </a:t>
            </a:r>
            <a:r>
              <a:rPr sz="1800" spc="-10" dirty="0">
                <a:latin typeface="Calibri"/>
                <a:cs typeface="Calibri"/>
              </a:rPr>
              <a:t>возле </a:t>
            </a:r>
            <a:r>
              <a:rPr sz="1800" spc="-5" dirty="0">
                <a:latin typeface="Calibri"/>
                <a:cs typeface="Calibri"/>
              </a:rPr>
              <a:t>Бахчисарая. Возвращаясь </a:t>
            </a:r>
            <a:r>
              <a:rPr sz="1800" spc="10" dirty="0">
                <a:latin typeface="Calibri"/>
                <a:cs typeface="Calibri"/>
              </a:rPr>
              <a:t>из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Крыма, собирался заехать </a:t>
            </a:r>
            <a:r>
              <a:rPr sz="1800" dirty="0">
                <a:latin typeface="Calibri"/>
                <a:cs typeface="Calibri"/>
              </a:rPr>
              <a:t>к </a:t>
            </a:r>
            <a:r>
              <a:rPr sz="1800" spc="-5" dirty="0">
                <a:latin typeface="Calibri"/>
                <a:cs typeface="Calibri"/>
              </a:rPr>
              <a:t>Н. </a:t>
            </a:r>
            <a:r>
              <a:rPr sz="1800" spc="5" dirty="0">
                <a:latin typeface="Calibri"/>
                <a:cs typeface="Calibri"/>
              </a:rPr>
              <a:t>А. </a:t>
            </a:r>
            <a:r>
              <a:rPr sz="1800" spc="-10" dirty="0">
                <a:latin typeface="Calibri"/>
                <a:cs typeface="Calibri"/>
              </a:rPr>
              <a:t>Корфу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село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Времевку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Александровского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уезда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 Екатеринославщине, </a:t>
            </a:r>
            <a:r>
              <a:rPr sz="1800" dirty="0">
                <a:latin typeface="Calibri"/>
                <a:cs typeface="Calibri"/>
              </a:rPr>
              <a:t>но из-за </a:t>
            </a:r>
            <a:r>
              <a:rPr sz="1800" spc="-5" dirty="0">
                <a:latin typeface="Calibri"/>
                <a:cs typeface="Calibri"/>
              </a:rPr>
              <a:t>болезни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большой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отдаленности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села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от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железнодорожной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станции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Благодатной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не </a:t>
            </a:r>
            <a:r>
              <a:rPr sz="1800" spc="-25" dirty="0">
                <a:latin typeface="Calibri"/>
                <a:cs typeface="Calibri"/>
              </a:rPr>
              <a:t>смог. </a:t>
            </a:r>
            <a:r>
              <a:rPr sz="1800" dirty="0">
                <a:latin typeface="Calibri"/>
                <a:cs typeface="Calibri"/>
              </a:rPr>
              <a:t>Прибыв </a:t>
            </a:r>
            <a:r>
              <a:rPr sz="1800" spc="-5" dirty="0">
                <a:latin typeface="Calibri"/>
                <a:cs typeface="Calibri"/>
              </a:rPr>
              <a:t>на </a:t>
            </a:r>
            <a:r>
              <a:rPr sz="1800" spc="-10" dirty="0">
                <a:latin typeface="Calibri"/>
                <a:cs typeface="Calibri"/>
              </a:rPr>
              <a:t>хутор </a:t>
            </a:r>
            <a:r>
              <a:rPr sz="1800" spc="-15" dirty="0">
                <a:latin typeface="Calibri"/>
                <a:cs typeface="Calibri"/>
              </a:rPr>
              <a:t>Богданку, </a:t>
            </a:r>
            <a:r>
              <a:rPr sz="1800" dirty="0">
                <a:latin typeface="Calibri"/>
                <a:cs typeface="Calibri"/>
              </a:rPr>
              <a:t>узнал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трагической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смерти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старшего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сына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Павлуши. Найдя </a:t>
            </a:r>
            <a:r>
              <a:rPr sz="1800" dirty="0">
                <a:latin typeface="Calibri"/>
                <a:cs typeface="Calibri"/>
              </a:rPr>
              <a:t>в себе силы перебороть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постигшее</a:t>
            </a:r>
            <a:r>
              <a:rPr sz="1800" spc="3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его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горе,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он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перевез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свою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95773" y="4421504"/>
            <a:ext cx="16630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9310" algn="l"/>
                <a:tab pos="1120775" algn="l"/>
              </a:tabLst>
            </a:pPr>
            <a:r>
              <a:rPr sz="1800" spc="-10" dirty="0">
                <a:latin typeface="Calibri"/>
                <a:cs typeface="Calibri"/>
              </a:rPr>
              <a:t>се</a:t>
            </a:r>
            <a:r>
              <a:rPr sz="1800" dirty="0">
                <a:latin typeface="Calibri"/>
                <a:cs typeface="Calibri"/>
              </a:rPr>
              <a:t>м</a:t>
            </a:r>
            <a:r>
              <a:rPr sz="1800" spc="-5" dirty="0">
                <a:latin typeface="Calibri"/>
                <a:cs typeface="Calibri"/>
              </a:rPr>
              <a:t>ь</a:t>
            </a:r>
            <a:r>
              <a:rPr sz="1800" dirty="0">
                <a:latin typeface="Calibri"/>
                <a:cs typeface="Calibri"/>
              </a:rPr>
              <a:t>ю	в	К</a:t>
            </a:r>
            <a:r>
              <a:rPr sz="1800" spc="-10" dirty="0">
                <a:latin typeface="Calibri"/>
                <a:cs typeface="Calibri"/>
              </a:rPr>
              <a:t>и</a:t>
            </a:r>
            <a:r>
              <a:rPr sz="1800" spc="15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в,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69020" y="4421504"/>
            <a:ext cx="7175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3070" algn="l"/>
              </a:tabLst>
            </a:pP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о	</a:t>
            </a:r>
            <a:r>
              <a:rPr sz="1800" spc="-60" dirty="0">
                <a:latin typeface="Calibri"/>
                <a:cs typeface="Calibri"/>
              </a:rPr>
              <a:t>у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65160" y="4695825"/>
            <a:ext cx="11201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сыновьями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44539" y="4421504"/>
            <a:ext cx="16681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9240">
              <a:lnSpc>
                <a:spcPct val="100000"/>
              </a:lnSpc>
              <a:spcBef>
                <a:spcPts val="100"/>
              </a:spcBef>
              <a:tabLst>
                <a:tab pos="405765" algn="l"/>
                <a:tab pos="1026160" algn="l"/>
                <a:tab pos="1050290" algn="l"/>
              </a:tabLst>
            </a:pPr>
            <a:r>
              <a:rPr sz="1800" dirty="0">
                <a:latin typeface="Calibri"/>
                <a:cs typeface="Calibri"/>
              </a:rPr>
              <a:t>купив	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-20" dirty="0">
                <a:latin typeface="Calibri"/>
                <a:cs typeface="Calibri"/>
              </a:rPr>
              <a:t>м</a:t>
            </a:r>
            <a:r>
              <a:rPr sz="1800" dirty="0">
                <a:latin typeface="Calibri"/>
                <a:cs typeface="Calibri"/>
              </a:rPr>
              <a:t>ик  а	</a:t>
            </a:r>
            <a:r>
              <a:rPr sz="1800" spc="-5" dirty="0">
                <a:latin typeface="Calibri"/>
                <a:cs typeface="Calibri"/>
              </a:rPr>
              <a:t>сам		</a:t>
            </a:r>
            <a:r>
              <a:rPr sz="1800" dirty="0">
                <a:latin typeface="Calibri"/>
                <a:cs typeface="Calibri"/>
              </a:rPr>
              <a:t>с</a:t>
            </a:r>
            <a:endParaRPr sz="1800">
              <a:latin typeface="Calibri"/>
              <a:cs typeface="Calibri"/>
            </a:endParaRPr>
          </a:p>
          <a:p>
            <a:pPr marL="5334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08775" y="4970145"/>
            <a:ext cx="13004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Владимиром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95773" y="4695825"/>
            <a:ext cx="14141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62050" algn="l"/>
              </a:tabLst>
            </a:pPr>
            <a:r>
              <a:rPr sz="1800" spc="-15" dirty="0">
                <a:latin typeface="Calibri"/>
                <a:cs typeface="Calibri"/>
              </a:rPr>
              <a:t>Тарасовской,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К</a:t>
            </a:r>
            <a:r>
              <a:rPr sz="1800" spc="-5" dirty="0">
                <a:latin typeface="Calibri"/>
                <a:cs typeface="Calibri"/>
              </a:rPr>
              <a:t>он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та</a:t>
            </a:r>
            <a:r>
              <a:rPr sz="1800" spc="5" dirty="0">
                <a:latin typeface="Calibri"/>
                <a:cs typeface="Calibri"/>
              </a:rPr>
              <a:t>н</a:t>
            </a:r>
            <a:r>
              <a:rPr sz="1800" spc="-5" dirty="0">
                <a:latin typeface="Calibri"/>
                <a:cs typeface="Calibri"/>
              </a:rPr>
              <a:t>ти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spc="-5" dirty="0">
                <a:latin typeface="Calibri"/>
                <a:cs typeface="Calibri"/>
              </a:rPr>
              <a:t>ом  </a:t>
            </a:r>
            <a:r>
              <a:rPr sz="1800" dirty="0">
                <a:latin typeface="Calibri"/>
                <a:cs typeface="Calibri"/>
              </a:rPr>
              <a:t>лечиться	в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41490" y="4970145"/>
            <a:ext cx="25444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0864">
              <a:lnSpc>
                <a:spcPct val="100000"/>
              </a:lnSpc>
              <a:spcBef>
                <a:spcPts val="100"/>
              </a:spcBef>
              <a:tabLst>
                <a:tab pos="907415" algn="l"/>
                <a:tab pos="1456055" algn="l"/>
                <a:tab pos="1850389" algn="l"/>
              </a:tabLst>
            </a:pPr>
            <a:r>
              <a:rPr sz="1800" dirty="0">
                <a:latin typeface="Calibri"/>
                <a:cs typeface="Calibri"/>
              </a:rPr>
              <a:t>по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хал  </a:t>
            </a:r>
            <a:r>
              <a:rPr sz="1800" dirty="0">
                <a:latin typeface="Calibri"/>
                <a:cs typeface="Calibri"/>
              </a:rPr>
              <a:t>Кры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dirty="0">
                <a:latin typeface="Calibri"/>
                <a:cs typeface="Calibri"/>
              </a:rPr>
              <a:t>.	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о	в	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spc="-5" dirty="0">
                <a:latin typeface="Calibri"/>
                <a:cs typeface="Calibri"/>
              </a:rPr>
              <a:t>оро</a:t>
            </a:r>
            <a:r>
              <a:rPr sz="1800" spc="-10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95773" y="5519115"/>
            <a:ext cx="4089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949700" algn="l"/>
              </a:tabLst>
            </a:pPr>
            <a:r>
              <a:rPr sz="1800" dirty="0">
                <a:latin typeface="Calibri"/>
                <a:cs typeface="Calibri"/>
              </a:rPr>
              <a:t>прос</a:t>
            </a:r>
            <a:r>
              <a:rPr sz="1800" spc="-5" dirty="0">
                <a:latin typeface="Calibri"/>
                <a:cs typeface="Calibri"/>
              </a:rPr>
              <a:t>т</a:t>
            </a:r>
            <a:r>
              <a:rPr sz="1800" spc="-75" dirty="0">
                <a:latin typeface="Calibri"/>
                <a:cs typeface="Calibri"/>
              </a:rPr>
              <a:t>у</a:t>
            </a:r>
            <a:r>
              <a:rPr sz="1800" spc="-5" dirty="0">
                <a:latin typeface="Calibri"/>
                <a:cs typeface="Calibri"/>
              </a:rPr>
              <a:t>ди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я</a:t>
            </a:r>
            <a:r>
              <a:rPr sz="1800" dirty="0">
                <a:latin typeface="Calibri"/>
                <a:cs typeface="Calibri"/>
              </a:rPr>
              <a:t>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з</a:t>
            </a:r>
            <a:r>
              <a:rPr sz="1800" spc="10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б</a:t>
            </a:r>
            <a:r>
              <a:rPr sz="1800" spc="-4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35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ан</a:t>
            </a:r>
            <a:r>
              <a:rPr sz="1800" spc="1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ви</a:t>
            </a:r>
            <a:r>
              <a:rPr sz="1800" spc="10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ся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	</a:t>
            </a:r>
            <a:r>
              <a:rPr sz="1800" spc="-85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.  </a:t>
            </a:r>
            <a:r>
              <a:rPr sz="1800" spc="-15" dirty="0">
                <a:latin typeface="Calibri"/>
                <a:cs typeface="Calibri"/>
              </a:rPr>
              <a:t>Одессе,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где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10" dirty="0">
                <a:latin typeface="Calibri"/>
                <a:cs typeface="Calibri"/>
              </a:rPr>
              <a:t>умер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3 </a:t>
            </a:r>
            <a:r>
              <a:rPr sz="1800" spc="-5" dirty="0">
                <a:latin typeface="Calibri"/>
                <a:cs typeface="Calibri"/>
              </a:rPr>
              <a:t>января 1871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года.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6736" y="378663"/>
            <a:ext cx="49701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Последователи</a:t>
            </a:r>
            <a:r>
              <a:rPr b="1" spc="2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К.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Д.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Ушинского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67868" y="2421635"/>
            <a:ext cx="8452485" cy="3728085"/>
            <a:chOff x="467868" y="2421635"/>
            <a:chExt cx="8452485" cy="372808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7868" y="3573779"/>
              <a:ext cx="1903476" cy="25755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69235" y="2421635"/>
              <a:ext cx="1688591" cy="225856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51147" y="3645407"/>
              <a:ext cx="1909572" cy="239725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79364" y="2491739"/>
              <a:ext cx="1776984" cy="236372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092696" y="3933443"/>
              <a:ext cx="1827276" cy="2206752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547217" y="924559"/>
            <a:ext cx="812419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77800" algn="just">
              <a:lnSpc>
                <a:spcPct val="100000"/>
              </a:lnSpc>
              <a:spcBef>
                <a:spcPts val="105"/>
              </a:spcBef>
            </a:pPr>
            <a:r>
              <a:rPr sz="2000" spc="-50" dirty="0">
                <a:latin typeface="Calibri"/>
                <a:cs typeface="Calibri"/>
              </a:rPr>
              <a:t>Труды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10" dirty="0">
                <a:latin typeface="Calibri"/>
                <a:cs typeface="Calibri"/>
              </a:rPr>
              <a:t>идеи </a:t>
            </a:r>
            <a:r>
              <a:rPr sz="2000" spc="-5" dirty="0">
                <a:latin typeface="Calibri"/>
                <a:cs typeface="Calibri"/>
              </a:rPr>
              <a:t>К.Д. </a:t>
            </a:r>
            <a:r>
              <a:rPr sz="2000" spc="-20" dirty="0">
                <a:latin typeface="Calibri"/>
                <a:cs typeface="Calibri"/>
              </a:rPr>
              <a:t>Ушинского </a:t>
            </a:r>
            <a:r>
              <a:rPr sz="2000" dirty="0">
                <a:latin typeface="Calibri"/>
                <a:cs typeface="Calibri"/>
              </a:rPr>
              <a:t>стали </a:t>
            </a:r>
            <a:r>
              <a:rPr sz="2000" spc="-15" dirty="0">
                <a:latin typeface="Calibri"/>
                <a:cs typeface="Calibri"/>
              </a:rPr>
              <a:t>предметом </a:t>
            </a:r>
            <a:r>
              <a:rPr sz="2000" spc="-5" dirty="0">
                <a:latin typeface="Calibri"/>
                <a:cs typeface="Calibri"/>
              </a:rPr>
              <a:t>творческого освоения,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переосмысления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10" dirty="0">
                <a:latin typeface="Calibri"/>
                <a:cs typeface="Calibri"/>
              </a:rPr>
              <a:t>состязательного, соревновательного </a:t>
            </a:r>
            <a:r>
              <a:rPr sz="2000" spc="-15" dirty="0">
                <a:latin typeface="Calibri"/>
                <a:cs typeface="Calibri"/>
              </a:rPr>
              <a:t>подражания </a:t>
            </a:r>
            <a:r>
              <a:rPr sz="2000" spc="-5" dirty="0">
                <a:latin typeface="Calibri"/>
                <a:cs typeface="Calibri"/>
              </a:rPr>
              <a:t>для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целой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плеяды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педагогов-мыслителей: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И.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Я.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Яковлева,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Н.А.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Корфа,</a:t>
            </a:r>
            <a:r>
              <a:rPr sz="2000" spc="-5" dirty="0">
                <a:latin typeface="Calibri"/>
                <a:cs typeface="Calibri"/>
              </a:rPr>
              <a:t> В.П.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Вахтерова,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Х.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Д.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Алчевской,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70" dirty="0">
                <a:latin typeface="Calibri"/>
                <a:cs typeface="Calibri"/>
              </a:rPr>
              <a:t>Т.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75" dirty="0">
                <a:latin typeface="Calibri"/>
                <a:cs typeface="Calibri"/>
              </a:rPr>
              <a:t>Г.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Лубенец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других.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1976" y="304546"/>
            <a:ext cx="4937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Чествование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памяти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К.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Д.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Ушинского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065" y="853186"/>
            <a:ext cx="8073390" cy="2413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1557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В </a:t>
            </a:r>
            <a:r>
              <a:rPr sz="2000" spc="-10" dirty="0">
                <a:latin typeface="Calibri"/>
                <a:cs typeface="Calibri"/>
              </a:rPr>
              <a:t>истории </a:t>
            </a:r>
            <a:r>
              <a:rPr sz="2000" spc="-5" dirty="0">
                <a:latin typeface="Calibri"/>
                <a:cs typeface="Calibri"/>
              </a:rPr>
              <a:t>русского просвещения Ушинскому принадлежит почетнейшее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место. Один из </a:t>
            </a:r>
            <a:r>
              <a:rPr sz="2000" dirty="0">
                <a:latin typeface="Calibri"/>
                <a:cs typeface="Calibri"/>
              </a:rPr>
              <a:t>наиболее </a:t>
            </a:r>
            <a:r>
              <a:rPr sz="2000" spc="-5" dirty="0">
                <a:latin typeface="Calibri"/>
                <a:cs typeface="Calibri"/>
              </a:rPr>
              <a:t>одаренных, образованных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передовых людей </a:t>
            </a:r>
            <a:r>
              <a:rPr sz="2000" dirty="0">
                <a:latin typeface="Calibri"/>
                <a:cs typeface="Calibri"/>
              </a:rPr>
              <a:t> своего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времени,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основоположник</a:t>
            </a:r>
            <a:r>
              <a:rPr sz="2000" dirty="0">
                <a:latin typeface="Calibri"/>
                <a:cs typeface="Calibri"/>
              </a:rPr>
              <a:t> науки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воспитании,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смелый </a:t>
            </a:r>
            <a:r>
              <a:rPr sz="2000" dirty="0">
                <a:latin typeface="Calibri"/>
                <a:cs typeface="Calibri"/>
              </a:rPr>
              <a:t> преобразователь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школы,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он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отдал</a:t>
            </a:r>
            <a:r>
              <a:rPr sz="2000" dirty="0">
                <a:latin typeface="Calibri"/>
                <a:cs typeface="Calibri"/>
              </a:rPr>
              <a:t> всю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свою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жизнь</a:t>
            </a:r>
            <a:r>
              <a:rPr sz="2000" dirty="0">
                <a:latin typeface="Calibri"/>
                <a:cs typeface="Calibri"/>
              </a:rPr>
              <a:t> жертвенному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служению делу на-родного образования. Великий русский педагог </a:t>
            </a:r>
            <a:r>
              <a:rPr sz="2000" dirty="0">
                <a:latin typeface="Calibri"/>
                <a:cs typeface="Calibri"/>
              </a:rPr>
              <a:t>был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героем и </a:t>
            </a:r>
            <a:r>
              <a:rPr sz="2000" spc="-5" dirty="0">
                <a:latin typeface="Calibri"/>
                <a:cs typeface="Calibri"/>
              </a:rPr>
              <a:t>подвижником своего высокого призвания. За </a:t>
            </a:r>
            <a:r>
              <a:rPr sz="2000" dirty="0">
                <a:latin typeface="Calibri"/>
                <a:cs typeface="Calibri"/>
              </a:rPr>
              <a:t>это и </a:t>
            </a:r>
            <a:r>
              <a:rPr sz="2000" spc="-5" dirty="0">
                <a:latin typeface="Calibri"/>
                <a:cs typeface="Calibri"/>
              </a:rPr>
              <a:t>воздается </a:t>
            </a:r>
            <a:r>
              <a:rPr sz="2000" dirty="0">
                <a:latin typeface="Calibri"/>
                <a:cs typeface="Calibri"/>
              </a:rPr>
              <a:t> ему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ныне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всенародная</a:t>
            </a:r>
            <a:r>
              <a:rPr sz="2000" spc="-5" dirty="0">
                <a:latin typeface="Calibri"/>
                <a:cs typeface="Calibri"/>
              </a:rPr>
              <a:t> дань</a:t>
            </a:r>
            <a:r>
              <a:rPr sz="2000" dirty="0">
                <a:latin typeface="Calibri"/>
                <a:cs typeface="Calibri"/>
              </a:rPr>
              <a:t> признательности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почитания...</a:t>
            </a:r>
            <a:endParaRPr sz="2000">
              <a:latin typeface="Calibri"/>
              <a:cs typeface="Calibri"/>
            </a:endParaRPr>
          </a:p>
          <a:p>
            <a:pPr marR="55880" algn="r">
              <a:lnSpc>
                <a:spcPts val="2000"/>
              </a:lnSpc>
            </a:pPr>
            <a:r>
              <a:rPr sz="1800" i="1" dirty="0">
                <a:latin typeface="Calibri"/>
                <a:cs typeface="Calibri"/>
              </a:rPr>
              <a:t>В.</a:t>
            </a:r>
            <a:r>
              <a:rPr sz="1800" i="1" spc="-2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П.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spc="-15" dirty="0">
                <a:latin typeface="Calibri"/>
                <a:cs typeface="Calibri"/>
              </a:rPr>
              <a:t>ПОТЕМКИН.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10967" y="3357371"/>
            <a:ext cx="1801368" cy="276758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02742" y="4171010"/>
            <a:ext cx="1929764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84150" algn="just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latin typeface="Calibri"/>
                <a:cs typeface="Calibri"/>
              </a:rPr>
              <a:t>Серебряная </a:t>
            </a:r>
            <a:r>
              <a:rPr sz="1600" i="1" spc="-10" dirty="0">
                <a:latin typeface="Calibri"/>
                <a:cs typeface="Calibri"/>
              </a:rPr>
              <a:t>медаль </a:t>
            </a:r>
            <a:r>
              <a:rPr sz="1600" i="1" spc="-350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К. Д. </a:t>
            </a:r>
            <a:r>
              <a:rPr sz="1600" i="1" spc="-15" dirty="0">
                <a:latin typeface="Calibri"/>
                <a:cs typeface="Calibri"/>
              </a:rPr>
              <a:t>Ушинского </a:t>
            </a:r>
            <a:r>
              <a:rPr sz="1600" i="1" spc="-5" dirty="0">
                <a:latin typeface="Calibri"/>
                <a:cs typeface="Calibri"/>
              </a:rPr>
              <a:t>для </a:t>
            </a:r>
            <a:r>
              <a:rPr sz="1600" i="1" spc="-350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награждения </a:t>
            </a:r>
            <a:r>
              <a:rPr sz="1600" i="1" spc="-10" dirty="0">
                <a:latin typeface="Calibri"/>
                <a:cs typeface="Calibri"/>
              </a:rPr>
              <a:t>особо </a:t>
            </a:r>
            <a:r>
              <a:rPr sz="1600" i="1" spc="-35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отличившихся</a:t>
            </a:r>
            <a:endParaRPr sz="16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600" i="1" spc="-10" dirty="0">
                <a:latin typeface="Calibri"/>
                <a:cs typeface="Calibri"/>
              </a:rPr>
              <a:t>учителей </a:t>
            </a:r>
            <a:r>
              <a:rPr sz="1600" i="1" spc="-5" dirty="0">
                <a:latin typeface="Calibri"/>
                <a:cs typeface="Calibri"/>
              </a:rPr>
              <a:t>и </a:t>
            </a:r>
            <a:r>
              <a:rPr sz="1600" i="1" spc="-10" dirty="0">
                <a:latin typeface="Calibri"/>
                <a:cs typeface="Calibri"/>
              </a:rPr>
              <a:t>деятелей </a:t>
            </a:r>
            <a:r>
              <a:rPr sz="1600" i="1" spc="-350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в</a:t>
            </a:r>
            <a:r>
              <a:rPr sz="1600" i="1" spc="-10" dirty="0">
                <a:latin typeface="Calibri"/>
                <a:cs typeface="Calibri"/>
              </a:rPr>
              <a:t> области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i="1" spc="-5" dirty="0">
                <a:latin typeface="Calibri"/>
                <a:cs typeface="Calibri"/>
              </a:rPr>
              <a:t>педагогических</a:t>
            </a:r>
            <a:r>
              <a:rPr sz="1600" i="1" spc="1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наук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60035" y="3357371"/>
            <a:ext cx="3454908" cy="259994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083302" y="5969000"/>
            <a:ext cx="35864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092835" algn="l"/>
                <a:tab pos="1460500" algn="l"/>
                <a:tab pos="2763520" algn="l"/>
              </a:tabLst>
            </a:pPr>
            <a:r>
              <a:rPr sz="1800" i="1" spc="-5" dirty="0">
                <a:latin typeface="Calibri"/>
                <a:cs typeface="Calibri"/>
              </a:rPr>
              <a:t>Стать</a:t>
            </a:r>
            <a:r>
              <a:rPr sz="1800" i="1" dirty="0">
                <a:latin typeface="Calibri"/>
                <a:cs typeface="Calibri"/>
              </a:rPr>
              <a:t>и	в	советс</a:t>
            </a:r>
            <a:r>
              <a:rPr sz="1800" i="1" spc="-20" dirty="0">
                <a:latin typeface="Calibri"/>
                <a:cs typeface="Calibri"/>
              </a:rPr>
              <a:t>к</a:t>
            </a:r>
            <a:r>
              <a:rPr sz="1800" i="1" spc="-5" dirty="0">
                <a:latin typeface="Calibri"/>
                <a:cs typeface="Calibri"/>
              </a:rPr>
              <a:t>о</a:t>
            </a:r>
            <a:r>
              <a:rPr sz="1800" i="1" dirty="0">
                <a:latin typeface="Calibri"/>
                <a:cs typeface="Calibri"/>
              </a:rPr>
              <a:t>й	пе</a:t>
            </a:r>
            <a:r>
              <a:rPr sz="1800" i="1" spc="5" dirty="0">
                <a:latin typeface="Calibri"/>
                <a:cs typeface="Calibri"/>
              </a:rPr>
              <a:t>ч</a:t>
            </a:r>
            <a:r>
              <a:rPr sz="1800" i="1" spc="-5" dirty="0">
                <a:latin typeface="Calibri"/>
                <a:cs typeface="Calibri"/>
              </a:rPr>
              <a:t>ати,  посвященные</a:t>
            </a:r>
            <a:r>
              <a:rPr sz="1800" i="1" spc="1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К. </a:t>
            </a:r>
            <a:r>
              <a:rPr sz="1800" i="1" dirty="0">
                <a:latin typeface="Calibri"/>
                <a:cs typeface="Calibri"/>
              </a:rPr>
              <a:t>Д.</a:t>
            </a:r>
            <a:r>
              <a:rPr sz="1800" i="1" spc="-5" dirty="0">
                <a:latin typeface="Calibri"/>
                <a:cs typeface="Calibri"/>
              </a:rPr>
              <a:t> </a:t>
            </a:r>
            <a:r>
              <a:rPr sz="1800" i="1" spc="-15" dirty="0">
                <a:latin typeface="Calibri"/>
                <a:cs typeface="Calibri"/>
              </a:rPr>
              <a:t>Ушинскому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84120" y="405384"/>
            <a:ext cx="3025139" cy="305257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74065" y="926084"/>
            <a:ext cx="155702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Средняя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школа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№47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им.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К.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Д.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Ушинского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Ленинграде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4715" y="3717035"/>
            <a:ext cx="5105400" cy="25908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804153" y="5824524"/>
            <a:ext cx="2882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Calibri"/>
                <a:cs typeface="Calibri"/>
              </a:rPr>
              <a:t>Улица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им.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Ушинского</a:t>
            </a:r>
            <a:r>
              <a:rPr sz="1800" dirty="0">
                <a:latin typeface="Calibri"/>
                <a:cs typeface="Calibri"/>
              </a:rPr>
              <a:t> в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Киеве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40552" y="260604"/>
            <a:ext cx="2663952" cy="324002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947028" y="3734816"/>
            <a:ext cx="262318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Памятник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К.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Д.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Ушинскому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возле </a:t>
            </a:r>
            <a:r>
              <a:rPr sz="1800" spc="-5" dirty="0">
                <a:latin typeface="Calibri"/>
                <a:cs typeface="Calibri"/>
              </a:rPr>
              <a:t>начальной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школы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его </a:t>
            </a:r>
            <a:r>
              <a:rPr sz="1800" spc="-5" dirty="0">
                <a:latin typeface="Calibri"/>
                <a:cs typeface="Calibri"/>
              </a:rPr>
              <a:t>имени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с.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Богданке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4468" y="501776"/>
            <a:ext cx="79165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44930" algn="l"/>
                <a:tab pos="1705610" algn="l"/>
                <a:tab pos="2094230" algn="l"/>
                <a:tab pos="3596004" algn="l"/>
                <a:tab pos="3888740" algn="l"/>
                <a:tab pos="5196205" algn="l"/>
                <a:tab pos="6737350" algn="l"/>
                <a:tab pos="7030084" algn="l"/>
              </a:tabLst>
            </a:pPr>
            <a:r>
              <a:rPr sz="2000" b="1" spc="-5" dirty="0">
                <a:latin typeface="Arial"/>
                <a:cs typeface="Arial"/>
              </a:rPr>
              <a:t>З</a:t>
            </a:r>
            <a:r>
              <a:rPr sz="2000" b="1" spc="5" dirty="0">
                <a:latin typeface="Arial"/>
                <a:cs typeface="Arial"/>
              </a:rPr>
              <a:t>н</a:t>
            </a:r>
            <a:r>
              <a:rPr sz="2000" b="1" spc="-5" dirty="0">
                <a:latin typeface="Arial"/>
                <a:cs typeface="Arial"/>
              </a:rPr>
              <a:t>а</a:t>
            </a:r>
            <a:r>
              <a:rPr sz="2000" b="1" spc="-15" dirty="0">
                <a:latin typeface="Arial"/>
                <a:cs typeface="Arial"/>
              </a:rPr>
              <a:t>ч</a:t>
            </a:r>
            <a:r>
              <a:rPr sz="2000" b="1" spc="-5" dirty="0">
                <a:latin typeface="Arial"/>
                <a:cs typeface="Arial"/>
              </a:rPr>
              <a:t>ени</a:t>
            </a:r>
            <a:r>
              <a:rPr sz="2000" b="1" dirty="0">
                <a:latin typeface="Arial"/>
                <a:cs typeface="Arial"/>
              </a:rPr>
              <a:t>е	К.	Д.	</a:t>
            </a:r>
            <a:r>
              <a:rPr sz="2000" b="1" spc="-5" dirty="0">
                <a:latin typeface="Arial"/>
                <a:cs typeface="Arial"/>
              </a:rPr>
              <a:t>У</a:t>
            </a:r>
            <a:r>
              <a:rPr sz="2000" b="1" spc="-15" dirty="0">
                <a:latin typeface="Arial"/>
                <a:cs typeface="Arial"/>
              </a:rPr>
              <a:t>ш</a:t>
            </a:r>
            <a:r>
              <a:rPr sz="2000" b="1" dirty="0">
                <a:latin typeface="Arial"/>
                <a:cs typeface="Arial"/>
              </a:rPr>
              <a:t>инс</a:t>
            </a:r>
            <a:r>
              <a:rPr sz="2000" b="1" spc="-15" dirty="0">
                <a:latin typeface="Arial"/>
                <a:cs typeface="Arial"/>
              </a:rPr>
              <a:t>к</a:t>
            </a:r>
            <a:r>
              <a:rPr sz="2000" b="1" dirty="0">
                <a:latin typeface="Arial"/>
                <a:cs typeface="Arial"/>
              </a:rPr>
              <a:t>ого	в	раз</a:t>
            </a:r>
            <a:r>
              <a:rPr sz="2000" b="1" spc="-10" dirty="0">
                <a:latin typeface="Arial"/>
                <a:cs typeface="Arial"/>
              </a:rPr>
              <a:t>в</a:t>
            </a:r>
            <a:r>
              <a:rPr sz="2000" b="1" dirty="0">
                <a:latin typeface="Arial"/>
                <a:cs typeface="Arial"/>
              </a:rPr>
              <a:t>и</a:t>
            </a:r>
            <a:r>
              <a:rPr sz="2000" b="1" spc="-30" dirty="0">
                <a:latin typeface="Arial"/>
                <a:cs typeface="Arial"/>
              </a:rPr>
              <a:t>т</a:t>
            </a:r>
            <a:r>
              <a:rPr sz="2000" b="1" dirty="0">
                <a:latin typeface="Arial"/>
                <a:cs typeface="Arial"/>
              </a:rPr>
              <a:t>ии	педагог</a:t>
            </a:r>
            <a:r>
              <a:rPr sz="2000" b="1" spc="-10" dirty="0">
                <a:latin typeface="Arial"/>
                <a:cs typeface="Arial"/>
              </a:rPr>
              <a:t>и</a:t>
            </a:r>
            <a:r>
              <a:rPr sz="2000" b="1" spc="-5" dirty="0">
                <a:latin typeface="Arial"/>
                <a:cs typeface="Arial"/>
              </a:rPr>
              <a:t>к</a:t>
            </a:r>
            <a:r>
              <a:rPr sz="2000" b="1" dirty="0">
                <a:latin typeface="Arial"/>
                <a:cs typeface="Arial"/>
              </a:rPr>
              <a:t>и	и	</a:t>
            </a:r>
            <a:r>
              <a:rPr sz="2000" b="1" spc="-5" dirty="0">
                <a:latin typeface="Arial"/>
                <a:cs typeface="Arial"/>
              </a:rPr>
              <a:t>ш</a:t>
            </a:r>
            <a:r>
              <a:rPr sz="2000" b="1" spc="-10" dirty="0">
                <a:latin typeface="Arial"/>
                <a:cs typeface="Arial"/>
              </a:rPr>
              <a:t>к</a:t>
            </a:r>
            <a:r>
              <a:rPr sz="2000" b="1" dirty="0">
                <a:latin typeface="Arial"/>
                <a:cs typeface="Arial"/>
              </a:rPr>
              <a:t>олы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806576"/>
            <a:ext cx="45713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32610" algn="l"/>
                <a:tab pos="3563620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Уши</a:t>
            </a:r>
            <a:r>
              <a:rPr sz="2000" spc="-25" dirty="0">
                <a:latin typeface="Microsoft Sans Serif"/>
                <a:cs typeface="Microsoft Sans Serif"/>
              </a:rPr>
              <a:t>н</a:t>
            </a:r>
            <a:r>
              <a:rPr sz="2000" spc="-30" dirty="0">
                <a:latin typeface="Microsoft Sans Serif"/>
                <a:cs typeface="Microsoft Sans Serif"/>
              </a:rPr>
              <a:t>ский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5" dirty="0">
                <a:latin typeface="Microsoft Sans Serif"/>
                <a:cs typeface="Microsoft Sans Serif"/>
              </a:rPr>
              <a:t>я</a:t>
            </a:r>
            <a:r>
              <a:rPr sz="2000" spc="5" dirty="0">
                <a:latin typeface="Microsoft Sans Serif"/>
                <a:cs typeface="Microsoft Sans Serif"/>
              </a:rPr>
              <a:t>вл</a:t>
            </a:r>
            <a:r>
              <a:rPr sz="2000" dirty="0">
                <a:latin typeface="Microsoft Sans Serif"/>
                <a:cs typeface="Microsoft Sans Serif"/>
              </a:rPr>
              <a:t>я</a:t>
            </a:r>
            <a:r>
              <a:rPr sz="2000" spc="-5" dirty="0">
                <a:latin typeface="Microsoft Sans Serif"/>
                <a:cs typeface="Microsoft Sans Serif"/>
              </a:rPr>
              <a:t>етс</a:t>
            </a:r>
            <a:r>
              <a:rPr sz="2000" dirty="0">
                <a:latin typeface="Microsoft Sans Serif"/>
                <a:cs typeface="Microsoft Sans Serif"/>
              </a:rPr>
              <a:t>я	вел</a:t>
            </a:r>
            <a:r>
              <a:rPr sz="2000" spc="-10" dirty="0">
                <a:latin typeface="Microsoft Sans Serif"/>
                <a:cs typeface="Microsoft Sans Serif"/>
              </a:rPr>
              <a:t>и</a:t>
            </a:r>
            <a:r>
              <a:rPr sz="2000" spc="-60" dirty="0">
                <a:latin typeface="Microsoft Sans Serif"/>
                <a:cs typeface="Microsoft Sans Serif"/>
              </a:rPr>
              <a:t>ким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1111072"/>
            <a:ext cx="521589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73020" algn="l"/>
                <a:tab pos="3993515" algn="l"/>
                <a:tab pos="5066665" algn="l"/>
              </a:tabLst>
            </a:pPr>
            <a:r>
              <a:rPr sz="2000" spc="-5" dirty="0">
                <a:latin typeface="Microsoft Sans Serif"/>
                <a:cs typeface="Microsoft Sans Serif"/>
              </a:rPr>
              <a:t>ос</a:t>
            </a:r>
            <a:r>
              <a:rPr sz="2000" spc="-15" dirty="0">
                <a:latin typeface="Microsoft Sans Serif"/>
                <a:cs typeface="Microsoft Sans Serif"/>
              </a:rPr>
              <a:t>н</a:t>
            </a:r>
            <a:r>
              <a:rPr sz="2000" spc="-5" dirty="0">
                <a:latin typeface="Microsoft Sans Serif"/>
                <a:cs typeface="Microsoft Sans Serif"/>
              </a:rPr>
              <a:t>овопо</a:t>
            </a:r>
            <a:r>
              <a:rPr sz="2000" spc="-15" dirty="0">
                <a:latin typeface="Microsoft Sans Serif"/>
                <a:cs typeface="Microsoft Sans Serif"/>
              </a:rPr>
              <a:t>ло</a:t>
            </a:r>
            <a:r>
              <a:rPr sz="2000" spc="-30" dirty="0">
                <a:latin typeface="Microsoft Sans Serif"/>
                <a:cs typeface="Microsoft Sans Serif"/>
              </a:rPr>
              <a:t>жн</a:t>
            </a:r>
            <a:r>
              <a:rPr sz="2000" spc="-35" dirty="0">
                <a:latin typeface="Microsoft Sans Serif"/>
                <a:cs typeface="Microsoft Sans Serif"/>
              </a:rPr>
              <a:t>и</a:t>
            </a:r>
            <a:r>
              <a:rPr sz="2000" spc="-140" dirty="0">
                <a:latin typeface="Microsoft Sans Serif"/>
                <a:cs typeface="Microsoft Sans Serif"/>
              </a:rPr>
              <a:t>к</a:t>
            </a:r>
            <a:r>
              <a:rPr sz="2000" spc="-25" dirty="0">
                <a:latin typeface="Microsoft Sans Serif"/>
                <a:cs typeface="Microsoft Sans Serif"/>
              </a:rPr>
              <a:t>о</a:t>
            </a:r>
            <a:r>
              <a:rPr sz="2000" spc="-30" dirty="0">
                <a:latin typeface="Microsoft Sans Serif"/>
                <a:cs typeface="Microsoft Sans Serif"/>
              </a:rPr>
              <a:t>м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н</a:t>
            </a:r>
            <a:r>
              <a:rPr sz="2000" spc="-25" dirty="0">
                <a:latin typeface="Microsoft Sans Serif"/>
                <a:cs typeface="Microsoft Sans Serif"/>
              </a:rPr>
              <a:t>а</a:t>
            </a:r>
            <a:r>
              <a:rPr sz="2000" spc="-5" dirty="0">
                <a:latin typeface="Microsoft Sans Serif"/>
                <a:cs typeface="Microsoft Sans Serif"/>
              </a:rPr>
              <a:t>род</a:t>
            </a:r>
            <a:r>
              <a:rPr sz="2000" spc="-10" dirty="0">
                <a:latin typeface="Microsoft Sans Serif"/>
                <a:cs typeface="Microsoft Sans Serif"/>
              </a:rPr>
              <a:t>н</a:t>
            </a:r>
            <a:r>
              <a:rPr sz="2000" spc="-15" dirty="0">
                <a:latin typeface="Microsoft Sans Serif"/>
                <a:cs typeface="Microsoft Sans Serif"/>
              </a:rPr>
              <a:t>о</a:t>
            </a:r>
            <a:r>
              <a:rPr sz="2000" dirty="0">
                <a:latin typeface="Microsoft Sans Serif"/>
                <a:cs typeface="Microsoft Sans Serif"/>
              </a:rPr>
              <a:t>й	</a:t>
            </a:r>
            <a:r>
              <a:rPr sz="2000" spc="-80" dirty="0">
                <a:latin typeface="Microsoft Sans Serif"/>
                <a:cs typeface="Microsoft Sans Serif"/>
              </a:rPr>
              <a:t>ш</a:t>
            </a:r>
            <a:r>
              <a:rPr sz="2000" spc="-65" dirty="0">
                <a:latin typeface="Microsoft Sans Serif"/>
                <a:cs typeface="Microsoft Sans Serif"/>
              </a:rPr>
              <a:t>к</a:t>
            </a:r>
            <a:r>
              <a:rPr sz="2000" spc="5" dirty="0">
                <a:latin typeface="Microsoft Sans Serif"/>
                <a:cs typeface="Microsoft Sans Serif"/>
              </a:rPr>
              <a:t>ол</a:t>
            </a:r>
            <a:r>
              <a:rPr sz="2000" spc="15" dirty="0">
                <a:latin typeface="Microsoft Sans Serif"/>
                <a:cs typeface="Microsoft Sans Serif"/>
              </a:rPr>
              <a:t>ы</a:t>
            </a:r>
            <a:r>
              <a:rPr sz="2000" dirty="0">
                <a:latin typeface="Microsoft Sans Serif"/>
                <a:cs typeface="Microsoft Sans Serif"/>
              </a:rPr>
              <a:t>	в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540" y="1416557"/>
            <a:ext cx="50482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21790" algn="l"/>
                <a:tab pos="320421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глубокой,	</a:t>
            </a:r>
            <a:r>
              <a:rPr sz="2000" spc="-5" dirty="0">
                <a:latin typeface="Microsoft Sans Serif"/>
                <a:cs typeface="Microsoft Sans Serif"/>
              </a:rPr>
              <a:t>стройной	</a:t>
            </a:r>
            <a:r>
              <a:rPr sz="2000" spc="-25" dirty="0">
                <a:latin typeface="Microsoft Sans Serif"/>
                <a:cs typeface="Microsoft Sans Serif"/>
              </a:rPr>
              <a:t>педагогической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14821" y="806576"/>
            <a:ext cx="142367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4005" marR="5080" indent="-281940">
              <a:lnSpc>
                <a:spcPct val="100000"/>
              </a:lnSpc>
              <a:spcBef>
                <a:spcPts val="105"/>
              </a:spcBef>
            </a:pPr>
            <a:r>
              <a:rPr sz="2000" spc="-30" dirty="0">
                <a:latin typeface="Microsoft Sans Serif"/>
                <a:cs typeface="Microsoft Sans Serif"/>
              </a:rPr>
              <a:t>русским 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России, 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системы,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00721" y="806576"/>
            <a:ext cx="142240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15570" algn="r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latin typeface="Microsoft Sans Serif"/>
                <a:cs typeface="Microsoft Sans Serif"/>
              </a:rPr>
              <a:t>п</a:t>
            </a:r>
            <a:r>
              <a:rPr sz="2000" spc="-30" dirty="0">
                <a:latin typeface="Microsoft Sans Serif"/>
                <a:cs typeface="Microsoft Sans Serif"/>
              </a:rPr>
              <a:t>е</a:t>
            </a:r>
            <a:r>
              <a:rPr sz="2000" spc="-15" dirty="0">
                <a:latin typeface="Microsoft Sans Serif"/>
                <a:cs typeface="Microsoft Sans Serif"/>
              </a:rPr>
              <a:t>дагог</a:t>
            </a:r>
            <a:r>
              <a:rPr sz="2000" spc="-25" dirty="0">
                <a:latin typeface="Microsoft Sans Serif"/>
                <a:cs typeface="Microsoft Sans Serif"/>
              </a:rPr>
              <a:t>о</a:t>
            </a:r>
            <a:r>
              <a:rPr sz="2000" spc="-20" dirty="0">
                <a:latin typeface="Microsoft Sans Serif"/>
                <a:cs typeface="Microsoft Sans Serif"/>
              </a:rPr>
              <a:t>м,  </a:t>
            </a:r>
            <a:r>
              <a:rPr sz="2000" spc="-10" dirty="0">
                <a:latin typeface="Microsoft Sans Serif"/>
                <a:cs typeface="Microsoft Sans Serif"/>
              </a:rPr>
              <a:t>с</a:t>
            </a:r>
            <a:r>
              <a:rPr sz="2000" spc="-50" dirty="0">
                <a:latin typeface="Microsoft Sans Serif"/>
                <a:cs typeface="Microsoft Sans Serif"/>
              </a:rPr>
              <a:t>оз</a:t>
            </a:r>
            <a:r>
              <a:rPr sz="2000" spc="-20" dirty="0">
                <a:latin typeface="Microsoft Sans Serif"/>
                <a:cs typeface="Microsoft Sans Serif"/>
              </a:rPr>
              <a:t>д</a:t>
            </a:r>
            <a:r>
              <a:rPr sz="2000" spc="-5" dirty="0">
                <a:latin typeface="Microsoft Sans Serif"/>
                <a:cs typeface="Microsoft Sans Serif"/>
              </a:rPr>
              <a:t>а</a:t>
            </a:r>
            <a:r>
              <a:rPr sz="2000" spc="-10" dirty="0">
                <a:latin typeface="Microsoft Sans Serif"/>
                <a:cs typeface="Microsoft Sans Serif"/>
              </a:rPr>
              <a:t>телем  </a:t>
            </a:r>
            <a:r>
              <a:rPr sz="2000" spc="-15" dirty="0">
                <a:latin typeface="Microsoft Sans Serif"/>
                <a:cs typeface="Microsoft Sans Serif"/>
              </a:rPr>
              <a:t>автором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540" y="1721357"/>
            <a:ext cx="56102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73275" algn="l"/>
                <a:tab pos="3296920" algn="l"/>
                <a:tab pos="4081779" algn="l"/>
                <a:tab pos="4587875" algn="l"/>
              </a:tabLst>
            </a:pPr>
            <a:r>
              <a:rPr sz="2000" spc="-85" dirty="0">
                <a:latin typeface="Microsoft Sans Serif"/>
                <a:cs typeface="Microsoft Sans Serif"/>
              </a:rPr>
              <a:t>з</a:t>
            </a:r>
            <a:r>
              <a:rPr sz="2000" spc="-15" dirty="0">
                <a:latin typeface="Microsoft Sans Serif"/>
                <a:cs typeface="Microsoft Sans Serif"/>
              </a:rPr>
              <a:t>а</a:t>
            </a:r>
            <a:r>
              <a:rPr sz="2000" spc="-30" dirty="0">
                <a:latin typeface="Microsoft Sans Serif"/>
                <a:cs typeface="Microsoft Sans Serif"/>
              </a:rPr>
              <a:t>м</a:t>
            </a:r>
            <a:r>
              <a:rPr sz="2000" spc="-35" dirty="0">
                <a:latin typeface="Microsoft Sans Serif"/>
                <a:cs typeface="Microsoft Sans Serif"/>
              </a:rPr>
              <a:t>е</a:t>
            </a:r>
            <a:r>
              <a:rPr sz="2000" dirty="0">
                <a:latin typeface="Microsoft Sans Serif"/>
                <a:cs typeface="Microsoft Sans Serif"/>
              </a:rPr>
              <a:t>чате</a:t>
            </a:r>
            <a:r>
              <a:rPr sz="2000" spc="-20" dirty="0">
                <a:latin typeface="Microsoft Sans Serif"/>
                <a:cs typeface="Microsoft Sans Serif"/>
              </a:rPr>
              <a:t>л</a:t>
            </a:r>
            <a:r>
              <a:rPr sz="2000" spc="-5" dirty="0">
                <a:latin typeface="Microsoft Sans Serif"/>
                <a:cs typeface="Microsoft Sans Serif"/>
              </a:rPr>
              <a:t>ь</a:t>
            </a:r>
            <a:r>
              <a:rPr sz="2000" spc="-20" dirty="0">
                <a:latin typeface="Microsoft Sans Serif"/>
                <a:cs typeface="Microsoft Sans Serif"/>
              </a:rPr>
              <a:t>н</a:t>
            </a:r>
            <a:r>
              <a:rPr sz="2000" dirty="0">
                <a:latin typeface="Microsoft Sans Serif"/>
                <a:cs typeface="Microsoft Sans Serif"/>
              </a:rPr>
              <a:t>ых	</a:t>
            </a:r>
            <a:r>
              <a:rPr sz="2000" spc="-10" dirty="0">
                <a:latin typeface="Microsoft Sans Serif"/>
                <a:cs typeface="Microsoft Sans Serif"/>
              </a:rPr>
              <a:t>у</a:t>
            </a:r>
            <a:r>
              <a:rPr sz="2000" spc="-25" dirty="0">
                <a:latin typeface="Microsoft Sans Serif"/>
                <a:cs typeface="Microsoft Sans Serif"/>
              </a:rPr>
              <a:t>ч</a:t>
            </a:r>
            <a:r>
              <a:rPr sz="2000" spc="-5" dirty="0">
                <a:latin typeface="Microsoft Sans Serif"/>
                <a:cs typeface="Microsoft Sans Serif"/>
              </a:rPr>
              <a:t>ебны</a:t>
            </a:r>
            <a:r>
              <a:rPr sz="2000" dirty="0">
                <a:latin typeface="Microsoft Sans Serif"/>
                <a:cs typeface="Microsoft Sans Serif"/>
              </a:rPr>
              <a:t>х	</a:t>
            </a:r>
            <a:r>
              <a:rPr sz="2000" spc="-45" dirty="0">
                <a:latin typeface="Microsoft Sans Serif"/>
                <a:cs typeface="Microsoft Sans Serif"/>
              </a:rPr>
              <a:t>кн</a:t>
            </a:r>
            <a:r>
              <a:rPr sz="2000" spc="-55" dirty="0">
                <a:latin typeface="Microsoft Sans Serif"/>
                <a:cs typeface="Microsoft Sans Serif"/>
              </a:rPr>
              <a:t>и</a:t>
            </a:r>
            <a:r>
              <a:rPr sz="2000" spc="-20" dirty="0">
                <a:latin typeface="Microsoft Sans Serif"/>
                <a:cs typeface="Microsoft Sans Serif"/>
              </a:rPr>
              <a:t>г,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25" dirty="0">
                <a:latin typeface="Microsoft Sans Serif"/>
                <a:cs typeface="Microsoft Sans Serif"/>
              </a:rPr>
              <a:t>п</a:t>
            </a:r>
            <a:r>
              <a:rPr sz="2000" spc="-15" dirty="0">
                <a:latin typeface="Microsoft Sans Serif"/>
                <a:cs typeface="Microsoft Sans Serif"/>
              </a:rPr>
              <a:t>о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20" dirty="0">
                <a:latin typeface="Microsoft Sans Serif"/>
                <a:cs typeface="Microsoft Sans Serif"/>
              </a:rPr>
              <a:t>котор</a:t>
            </a:r>
            <a:r>
              <a:rPr sz="2000" spc="-40" dirty="0">
                <a:latin typeface="Microsoft Sans Serif"/>
                <a:cs typeface="Microsoft Sans Serif"/>
              </a:rPr>
              <a:t>ы</a:t>
            </a:r>
            <a:r>
              <a:rPr sz="2000" spc="-50" dirty="0">
                <a:latin typeface="Microsoft Sans Serif"/>
                <a:cs typeface="Microsoft Sans Serif"/>
              </a:rPr>
              <a:t>м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32041" y="1721357"/>
            <a:ext cx="22891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5285" algn="l"/>
                <a:tab pos="1557655" algn="l"/>
              </a:tabLst>
            </a:pPr>
            <a:r>
              <a:rPr sz="2000" dirty="0">
                <a:latin typeface="Microsoft Sans Serif"/>
                <a:cs typeface="Microsoft Sans Serif"/>
              </a:rPr>
              <a:t>в	</a:t>
            </a:r>
            <a:r>
              <a:rPr sz="2000" spc="-5" dirty="0">
                <a:latin typeface="Microsoft Sans Serif"/>
                <a:cs typeface="Microsoft Sans Serif"/>
              </a:rPr>
              <a:t>тече</a:t>
            </a:r>
            <a:r>
              <a:rPr sz="2000" spc="-25" dirty="0">
                <a:latin typeface="Microsoft Sans Serif"/>
                <a:cs typeface="Microsoft Sans Serif"/>
              </a:rPr>
              <a:t>н</a:t>
            </a:r>
            <a:r>
              <a:rPr sz="2000" dirty="0">
                <a:latin typeface="Microsoft Sans Serif"/>
                <a:cs typeface="Microsoft Sans Serif"/>
              </a:rPr>
              <a:t>ие	</a:t>
            </a:r>
            <a:r>
              <a:rPr sz="2000" spc="-10" dirty="0">
                <a:latin typeface="Microsoft Sans Serif"/>
                <a:cs typeface="Microsoft Sans Serif"/>
              </a:rPr>
              <a:t>б</a:t>
            </a:r>
            <a:r>
              <a:rPr sz="2000" dirty="0">
                <a:latin typeface="Microsoft Sans Serif"/>
                <a:cs typeface="Microsoft Sans Serif"/>
              </a:rPr>
              <a:t>олее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8540" y="2026157"/>
            <a:ext cx="8105775" cy="3501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latin typeface="Microsoft Sans Serif"/>
                <a:cs typeface="Microsoft Sans Serif"/>
              </a:rPr>
              <a:t>полувека</a:t>
            </a:r>
            <a:r>
              <a:rPr sz="2000" spc="55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обучались</a:t>
            </a:r>
            <a:r>
              <a:rPr sz="2000" spc="55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десятки</a:t>
            </a:r>
            <a:r>
              <a:rPr sz="2000" spc="56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миллионов</a:t>
            </a:r>
            <a:r>
              <a:rPr sz="2000" spc="55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человек</a:t>
            </a:r>
            <a:r>
              <a:rPr sz="2000" spc="54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55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России.</a:t>
            </a:r>
            <a:r>
              <a:rPr sz="2000" spc="54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Он</a:t>
            </a:r>
            <a:r>
              <a:rPr sz="2000" spc="5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-</a:t>
            </a:r>
            <a:endParaRPr sz="20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latin typeface="Microsoft Sans Serif"/>
                <a:cs typeface="Microsoft Sans Serif"/>
              </a:rPr>
              <a:t>«учитель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русских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учителей»</a:t>
            </a:r>
            <a:r>
              <a:rPr sz="2000" dirty="0">
                <a:latin typeface="Microsoft Sans Serif"/>
                <a:cs typeface="Microsoft Sans Serif"/>
              </a:rPr>
              <a:t> -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разработал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систему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подготовки 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народных</a:t>
            </a:r>
            <a:r>
              <a:rPr sz="2000" spc="-5" dirty="0">
                <a:latin typeface="Microsoft Sans Serif"/>
                <a:cs typeface="Microsoft Sans Serif"/>
              </a:rPr>
              <a:t> учителей</a:t>
            </a:r>
            <a:r>
              <a:rPr sz="2000" dirty="0">
                <a:latin typeface="Microsoft Sans Serif"/>
                <a:cs typeface="Microsoft Sans Serif"/>
              </a:rPr>
              <a:t> в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учительской</a:t>
            </a:r>
            <a:r>
              <a:rPr sz="2000" spc="-15" dirty="0">
                <a:latin typeface="Microsoft Sans Serif"/>
                <a:cs typeface="Microsoft Sans Serif"/>
              </a:rPr>
              <a:t> семинарии,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лучшие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народные </a:t>
            </a:r>
            <a:r>
              <a:rPr sz="2000" spc="-5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учителя</a:t>
            </a:r>
            <a:r>
              <a:rPr sz="2000" dirty="0">
                <a:latin typeface="Microsoft Sans Serif"/>
                <a:cs typeface="Microsoft Sans Serif"/>
              </a:rPr>
              <a:t> в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своей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педагогической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работе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руководствовались </a:t>
            </a:r>
            <a:r>
              <a:rPr sz="2000" spc="-5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сочинениями</a:t>
            </a:r>
            <a:r>
              <a:rPr sz="2000" spc="-20" dirty="0">
                <a:latin typeface="Microsoft Sans Serif"/>
                <a:cs typeface="Microsoft Sans Serif"/>
              </a:rPr>
              <a:t> Ушинского.</a:t>
            </a:r>
            <a:endParaRPr sz="2000">
              <a:latin typeface="Microsoft Sans Serif"/>
              <a:cs typeface="Microsoft Sans Serif"/>
            </a:endParaRPr>
          </a:p>
          <a:p>
            <a:pPr marL="12700" marR="6985" indent="185420" algn="just">
              <a:lnSpc>
                <a:spcPct val="100000"/>
              </a:lnSpc>
              <a:spcBef>
                <a:spcPts val="480"/>
              </a:spcBef>
            </a:pPr>
            <a:r>
              <a:rPr sz="2000" spc="-100" dirty="0">
                <a:latin typeface="Microsoft Sans Serif"/>
                <a:cs typeface="Microsoft Sans Serif"/>
              </a:rPr>
              <a:t>Как</a:t>
            </a:r>
            <a:r>
              <a:rPr sz="2000" spc="-9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поэтический</a:t>
            </a:r>
            <a:r>
              <a:rPr sz="2000" spc="-15" dirty="0">
                <a:latin typeface="Microsoft Sans Serif"/>
                <a:cs typeface="Microsoft Sans Serif"/>
              </a:rPr>
              <a:t> гений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Пушкина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вызвал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125" dirty="0">
                <a:latin typeface="Microsoft Sans Serif"/>
                <a:cs typeface="Microsoft Sans Serif"/>
              </a:rPr>
              <a:t>к</a:t>
            </a:r>
            <a:r>
              <a:rPr sz="2000" spc="-120" dirty="0">
                <a:latin typeface="Microsoft Sans Serif"/>
                <a:cs typeface="Microsoft Sans Serif"/>
              </a:rPr>
              <a:t> </a:t>
            </a:r>
            <a:r>
              <a:rPr sz="2000" spc="-40" dirty="0">
                <a:latin typeface="Microsoft Sans Serif"/>
                <a:cs typeface="Microsoft Sans Serif"/>
              </a:rPr>
              <a:t>жизни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spc="5" dirty="0">
                <a:latin typeface="Microsoft Sans Serif"/>
                <a:cs typeface="Microsoft Sans Serif"/>
              </a:rPr>
              <a:t>целую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группу 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поэтов </a:t>
            </a:r>
            <a:r>
              <a:rPr sz="2000" spc="-30" dirty="0">
                <a:latin typeface="Microsoft Sans Serif"/>
                <a:cs typeface="Microsoft Sans Serif"/>
              </a:rPr>
              <a:t>пушкинской </a:t>
            </a:r>
            <a:r>
              <a:rPr sz="2000" spc="-25" dirty="0">
                <a:latin typeface="Microsoft Sans Serif"/>
                <a:cs typeface="Microsoft Sans Serif"/>
              </a:rPr>
              <a:t>школы, </a:t>
            </a:r>
            <a:r>
              <a:rPr sz="2000" spc="-40" dirty="0">
                <a:latin typeface="Microsoft Sans Serif"/>
                <a:cs typeface="Microsoft Sans Serif"/>
              </a:rPr>
              <a:t>так </a:t>
            </a:r>
            <a:r>
              <a:rPr sz="2000" dirty="0">
                <a:latin typeface="Microsoft Sans Serif"/>
                <a:cs typeface="Microsoft Sans Serif"/>
              </a:rPr>
              <a:t>и </a:t>
            </a:r>
            <a:r>
              <a:rPr sz="2000" spc="-25" dirty="0">
                <a:latin typeface="Microsoft Sans Serif"/>
                <a:cs typeface="Microsoft Sans Serif"/>
              </a:rPr>
              <a:t>педагогический </a:t>
            </a:r>
            <a:r>
              <a:rPr sz="2000" spc="-15" dirty="0">
                <a:latin typeface="Microsoft Sans Serif"/>
                <a:cs typeface="Microsoft Sans Serif"/>
              </a:rPr>
              <a:t>гений </a:t>
            </a:r>
            <a:r>
              <a:rPr sz="2000" spc="-25" dirty="0">
                <a:latin typeface="Microsoft Sans Serif"/>
                <a:cs typeface="Microsoft Sans Serif"/>
              </a:rPr>
              <a:t>Ушинского 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способствовал появлению плеяды </a:t>
            </a:r>
            <a:r>
              <a:rPr sz="2000" spc="-20" dirty="0">
                <a:latin typeface="Microsoft Sans Serif"/>
                <a:cs typeface="Microsoft Sans Serif"/>
              </a:rPr>
              <a:t>замечательных </a:t>
            </a:r>
            <a:r>
              <a:rPr sz="2000" spc="-15" dirty="0">
                <a:latin typeface="Microsoft Sans Serif"/>
                <a:cs typeface="Microsoft Sans Serif"/>
              </a:rPr>
              <a:t>педагогов </a:t>
            </a:r>
            <a:r>
              <a:rPr sz="2000" spc="-5" dirty="0">
                <a:latin typeface="Microsoft Sans Serif"/>
                <a:cs typeface="Microsoft Sans Serif"/>
              </a:rPr>
              <a:t>60-70- </a:t>
            </a:r>
            <a:r>
              <a:rPr sz="2000" spc="-5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х </a:t>
            </a:r>
            <a:r>
              <a:rPr sz="2000" spc="-5" dirty="0">
                <a:latin typeface="Microsoft Sans Serif"/>
                <a:cs typeface="Microsoft Sans Serif"/>
              </a:rPr>
              <a:t>годов, последователей </a:t>
            </a:r>
            <a:r>
              <a:rPr sz="2000" spc="-20" dirty="0">
                <a:latin typeface="Microsoft Sans Serif"/>
                <a:cs typeface="Microsoft Sans Serif"/>
              </a:rPr>
              <a:t>Ушинского, </a:t>
            </a:r>
            <a:r>
              <a:rPr sz="2000" dirty="0">
                <a:latin typeface="Microsoft Sans Serif"/>
                <a:cs typeface="Microsoft Sans Serif"/>
              </a:rPr>
              <a:t>-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Н. </a:t>
            </a:r>
            <a:r>
              <a:rPr sz="2000" spc="-90" dirty="0">
                <a:latin typeface="Microsoft Sans Serif"/>
                <a:cs typeface="Microsoft Sans Serif"/>
              </a:rPr>
              <a:t>Ф. </a:t>
            </a:r>
            <a:r>
              <a:rPr sz="2000" spc="-20" dirty="0">
                <a:latin typeface="Microsoft Sans Serif"/>
                <a:cs typeface="Microsoft Sans Serif"/>
              </a:rPr>
              <a:t>Бунакова, </a:t>
            </a:r>
            <a:r>
              <a:rPr sz="2000" dirty="0">
                <a:latin typeface="Microsoft Sans Serif"/>
                <a:cs typeface="Microsoft Sans Serif"/>
              </a:rPr>
              <a:t>Н. </a:t>
            </a:r>
            <a:r>
              <a:rPr sz="2000" spc="-5" dirty="0">
                <a:latin typeface="Microsoft Sans Serif"/>
                <a:cs typeface="Microsoft Sans Serif"/>
              </a:rPr>
              <a:t>А. </a:t>
            </a:r>
            <a:r>
              <a:rPr sz="2000" spc="-35" dirty="0">
                <a:latin typeface="Microsoft Sans Serif"/>
                <a:cs typeface="Microsoft Sans Serif"/>
              </a:rPr>
              <a:t>Корфа, 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В.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И.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Водовозова,</a:t>
            </a:r>
            <a:r>
              <a:rPr sz="2000" spc="-45" dirty="0">
                <a:latin typeface="Microsoft Sans Serif"/>
                <a:cs typeface="Microsoft Sans Serif"/>
              </a:rPr>
              <a:t> </a:t>
            </a:r>
            <a:r>
              <a:rPr sz="2000" spc="-100" dirty="0">
                <a:latin typeface="Microsoft Sans Serif"/>
                <a:cs typeface="Microsoft Sans Serif"/>
              </a:rPr>
              <a:t>Д.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0" dirty="0">
                <a:latin typeface="Microsoft Sans Serif"/>
                <a:cs typeface="Microsoft Sans Serif"/>
              </a:rPr>
              <a:t>Д.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Семенова,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50" dirty="0">
                <a:latin typeface="Microsoft Sans Serif"/>
                <a:cs typeface="Microsoft Sans Serif"/>
              </a:rPr>
              <a:t>Л.</a:t>
            </a:r>
            <a:r>
              <a:rPr sz="2000" dirty="0">
                <a:latin typeface="Microsoft Sans Serif"/>
                <a:cs typeface="Microsoft Sans Serif"/>
              </a:rPr>
              <a:t> Н. </a:t>
            </a:r>
            <a:r>
              <a:rPr sz="2000" spc="-15" dirty="0">
                <a:latin typeface="Microsoft Sans Serif"/>
                <a:cs typeface="Microsoft Sans Serif"/>
              </a:rPr>
              <a:t>Модзалевского</a:t>
            </a:r>
            <a:r>
              <a:rPr sz="2000" spc="-4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и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других.</a:t>
            </a:r>
            <a:endParaRPr sz="2000">
              <a:latin typeface="Microsoft Sans Serif"/>
              <a:cs typeface="Microsoft Sans Serif"/>
            </a:endParaRPr>
          </a:p>
          <a:p>
            <a:pPr marL="198120" algn="just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Microsoft Sans Serif"/>
                <a:cs typeface="Microsoft Sans Serif"/>
              </a:rPr>
              <a:t>Большое</a:t>
            </a:r>
            <a:r>
              <a:rPr sz="2000" spc="94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влияние</a:t>
            </a:r>
            <a:r>
              <a:rPr sz="2000" spc="944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Ушинский</a:t>
            </a:r>
            <a:r>
              <a:rPr sz="2000" spc="915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оказал</a:t>
            </a:r>
            <a:r>
              <a:rPr sz="2000" spc="94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на</a:t>
            </a:r>
            <a:r>
              <a:rPr sz="2000" spc="93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передовых</a:t>
            </a:r>
            <a:r>
              <a:rPr sz="2000" spc="93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педагогов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8540" y="5501436"/>
            <a:ext cx="75565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7910" algn="l"/>
                <a:tab pos="2315210" algn="l"/>
                <a:tab pos="3431540" algn="l"/>
                <a:tab pos="4658360" algn="l"/>
                <a:tab pos="604710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других	</a:t>
            </a:r>
            <a:r>
              <a:rPr sz="2000" spc="-5" dirty="0">
                <a:latin typeface="Microsoft Sans Serif"/>
                <a:cs typeface="Microsoft Sans Serif"/>
              </a:rPr>
              <a:t>народов	России	</a:t>
            </a:r>
            <a:r>
              <a:rPr sz="2000" spc="-20" dirty="0">
                <a:latin typeface="Microsoft Sans Serif"/>
                <a:cs typeface="Microsoft Sans Serif"/>
              </a:rPr>
              <a:t>(Грузии,	</a:t>
            </a:r>
            <a:r>
              <a:rPr sz="2000" spc="-10" dirty="0">
                <a:latin typeface="Microsoft Sans Serif"/>
                <a:cs typeface="Microsoft Sans Serif"/>
              </a:rPr>
              <a:t>Армении,	</a:t>
            </a:r>
            <a:r>
              <a:rPr sz="2000" spc="-25" dirty="0">
                <a:latin typeface="Microsoft Sans Serif"/>
                <a:cs typeface="Microsoft Sans Serif"/>
              </a:rPr>
              <a:t>Казахстана),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15019" y="5501436"/>
            <a:ext cx="3041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Microsoft Sans Serif"/>
                <a:cs typeface="Microsoft Sans Serif"/>
              </a:rPr>
              <a:t>на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8540" y="5805932"/>
            <a:ext cx="693737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5" dirty="0">
                <a:latin typeface="Microsoft Sans Serif"/>
                <a:cs typeface="Microsoft Sans Serif"/>
              </a:rPr>
              <a:t>педагогику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Болгарии,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Чехии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и </a:t>
            </a:r>
            <a:r>
              <a:rPr sz="2000" spc="-10" dirty="0">
                <a:latin typeface="Microsoft Sans Serif"/>
                <a:cs typeface="Microsoft Sans Serif"/>
              </a:rPr>
              <a:t>других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славянских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народов.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6545" y="361035"/>
            <a:ext cx="349122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3980">
              <a:lnSpc>
                <a:spcPct val="12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В презентации использованы 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материалы</a:t>
            </a:r>
            <a:r>
              <a:rPr sz="2000" b="1" spc="-9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интернет-ресурсов: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1665" algn="l"/>
                <a:tab pos="5874385" algn="l"/>
              </a:tabLst>
            </a:pPr>
            <a:r>
              <a:rPr dirty="0"/>
              <a:t>1</a:t>
            </a:r>
            <a:r>
              <a:rPr spc="-5" dirty="0"/>
              <a:t>.</a:t>
            </a:r>
            <a:r>
              <a:rPr dirty="0"/>
              <a:t>	</a:t>
            </a:r>
            <a:r>
              <a:rPr spc="-15" dirty="0"/>
              <a:t>Педаг</a:t>
            </a:r>
            <a:r>
              <a:rPr spc="-10" dirty="0"/>
              <a:t>о</a:t>
            </a:r>
            <a:r>
              <a:rPr spc="-35" dirty="0"/>
              <a:t>гическая</a:t>
            </a:r>
            <a:r>
              <a:rPr spc="85" dirty="0"/>
              <a:t> </a:t>
            </a:r>
            <a:r>
              <a:rPr spc="-25" dirty="0"/>
              <a:t>энциклопеди</a:t>
            </a:r>
            <a:r>
              <a:rPr spc="-20" dirty="0"/>
              <a:t>я</a:t>
            </a:r>
            <a:r>
              <a:rPr dirty="0"/>
              <a:t>	</a:t>
            </a:r>
            <a:r>
              <a:rPr spc="-5" dirty="0"/>
              <a:t>-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621665">
              <a:lnSpc>
                <a:spcPct val="100000"/>
              </a:lnSpc>
              <a:spcBef>
                <a:spcPts val="670"/>
              </a:spcBef>
            </a:pPr>
            <a:r>
              <a:rPr spc="-5" dirty="0">
                <a:hlinkClick r:id="rId2"/>
              </a:rPr>
              <a:t>www.pedagogic.ru</a:t>
            </a:r>
          </a:p>
          <a:p>
            <a:pPr marL="622300" indent="-609600">
              <a:lnSpc>
                <a:spcPct val="100000"/>
              </a:lnSpc>
              <a:spcBef>
                <a:spcPts val="655"/>
              </a:spcBef>
              <a:buAutoNum type="arabicPeriod" startAt="2"/>
              <a:tabLst>
                <a:tab pos="621665" algn="l"/>
                <a:tab pos="622300" algn="l"/>
              </a:tabLst>
            </a:pPr>
            <a:r>
              <a:rPr sz="2800" spc="-30" dirty="0"/>
              <a:t>Википедия</a:t>
            </a:r>
            <a:r>
              <a:rPr sz="2800" spc="20" dirty="0"/>
              <a:t> </a:t>
            </a:r>
            <a:r>
              <a:rPr sz="2800" spc="730" dirty="0"/>
              <a:t>–</a:t>
            </a:r>
            <a:r>
              <a:rPr sz="2800" spc="25" dirty="0"/>
              <a:t> </a:t>
            </a:r>
            <a:r>
              <a:rPr spc="-5" dirty="0">
                <a:hlinkClick r:id="rId3"/>
              </a:rPr>
              <a:t>http://ru.wikipedia.org</a:t>
            </a:r>
            <a:endParaRPr sz="2800"/>
          </a:p>
          <a:p>
            <a:pPr marL="622300" indent="-609600">
              <a:lnSpc>
                <a:spcPct val="100000"/>
              </a:lnSpc>
              <a:spcBef>
                <a:spcPts val="675"/>
              </a:spcBef>
              <a:buAutoNum type="arabicPeriod" startAt="2"/>
              <a:tabLst>
                <a:tab pos="621665" algn="l"/>
                <a:tab pos="622300" algn="l"/>
              </a:tabLst>
            </a:pPr>
            <a:r>
              <a:rPr sz="2800" spc="-30" dirty="0"/>
              <a:t>Русский</a:t>
            </a:r>
            <a:r>
              <a:rPr sz="2800" spc="5" dirty="0"/>
              <a:t> </a:t>
            </a:r>
            <a:r>
              <a:rPr sz="2800" spc="-25" dirty="0"/>
              <a:t>биографический</a:t>
            </a:r>
            <a:r>
              <a:rPr sz="2800" spc="50" dirty="0"/>
              <a:t> </a:t>
            </a:r>
            <a:r>
              <a:rPr sz="2800" dirty="0"/>
              <a:t>словарь</a:t>
            </a:r>
            <a:r>
              <a:rPr sz="2800" spc="55" dirty="0"/>
              <a:t> </a:t>
            </a:r>
            <a:r>
              <a:rPr sz="2800" spc="-5" dirty="0"/>
              <a:t>-</a:t>
            </a:r>
            <a:endParaRPr sz="2800"/>
          </a:p>
          <a:p>
            <a:pPr marL="621665">
              <a:lnSpc>
                <a:spcPct val="100000"/>
              </a:lnSpc>
              <a:spcBef>
                <a:spcPts val="15"/>
              </a:spcBef>
            </a:pPr>
            <a:r>
              <a:rPr spc="-5" dirty="0">
                <a:hlinkClick r:id="rId4"/>
              </a:rPr>
              <a:t>www.rulex.ru</a:t>
            </a:r>
          </a:p>
          <a:p>
            <a:pPr marL="622300" indent="-609600">
              <a:lnSpc>
                <a:spcPct val="100000"/>
              </a:lnSpc>
              <a:spcBef>
                <a:spcPts val="660"/>
              </a:spcBef>
              <a:buAutoNum type="arabicPeriod" startAt="4"/>
              <a:tabLst>
                <a:tab pos="621665" algn="l"/>
                <a:tab pos="622300" algn="l"/>
              </a:tabLst>
            </a:pPr>
            <a:r>
              <a:rPr sz="2800" spc="-15" dirty="0"/>
              <a:t>Биография</a:t>
            </a:r>
            <a:r>
              <a:rPr sz="2800" spc="35" dirty="0"/>
              <a:t> </a:t>
            </a:r>
            <a:r>
              <a:rPr sz="2800" spc="-20" dirty="0"/>
              <a:t>знаменитостей</a:t>
            </a:r>
            <a:r>
              <a:rPr sz="2800" spc="75" dirty="0"/>
              <a:t> </a:t>
            </a:r>
            <a:r>
              <a:rPr sz="2800" spc="-5" dirty="0"/>
              <a:t>-</a:t>
            </a:r>
            <a:r>
              <a:rPr sz="2800" spc="35" dirty="0"/>
              <a:t> </a:t>
            </a:r>
            <a:r>
              <a:rPr spc="-5" dirty="0">
                <a:hlinkClick r:id="rId5"/>
              </a:rPr>
              <a:t>www.peoples.ru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4001" y="439038"/>
            <a:ext cx="30149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latin typeface="Cambria"/>
                <a:cs typeface="Cambria"/>
              </a:rPr>
              <a:t>Вступление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7407" y="1605788"/>
            <a:ext cx="3695700" cy="41592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264160" indent="1270">
              <a:lnSpc>
                <a:spcPts val="2590"/>
              </a:lnSpc>
              <a:spcBef>
                <a:spcPts val="425"/>
              </a:spcBef>
            </a:pPr>
            <a:r>
              <a:rPr sz="2400" i="1" spc="-10" dirty="0">
                <a:latin typeface="Calibri"/>
                <a:cs typeface="Calibri"/>
              </a:rPr>
              <a:t>..Ушинский </a:t>
            </a:r>
            <a:r>
              <a:rPr sz="2400" i="1" dirty="0">
                <a:latin typeface="Calibri"/>
                <a:cs typeface="Calibri"/>
              </a:rPr>
              <a:t>принадлежит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не </a:t>
            </a:r>
            <a:r>
              <a:rPr sz="2400" i="1" spc="-5" dirty="0">
                <a:latin typeface="Calibri"/>
                <a:cs typeface="Calibri"/>
              </a:rPr>
              <a:t>только </a:t>
            </a:r>
            <a:r>
              <a:rPr sz="2400" i="1" dirty="0">
                <a:latin typeface="Calibri"/>
                <a:cs typeface="Calibri"/>
              </a:rPr>
              <a:t>прошлому: </a:t>
            </a:r>
            <a:r>
              <a:rPr sz="2400" i="1" spc="-5" dirty="0">
                <a:latin typeface="Calibri"/>
                <a:cs typeface="Calibri"/>
              </a:rPr>
              <a:t>он </a:t>
            </a:r>
            <a:r>
              <a:rPr sz="2400" i="1" dirty="0">
                <a:latin typeface="Calibri"/>
                <a:cs typeface="Calibri"/>
              </a:rPr>
              <a:t> продолжает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жить</a:t>
            </a:r>
            <a:r>
              <a:rPr sz="2400" i="1" dirty="0">
                <a:latin typeface="Calibri"/>
                <a:cs typeface="Calibri"/>
              </a:rPr>
              <a:t> и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в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415"/>
              </a:lnSpc>
            </a:pPr>
            <a:r>
              <a:rPr sz="2400" i="1" dirty="0">
                <a:latin typeface="Calibri"/>
                <a:cs typeface="Calibri"/>
              </a:rPr>
              <a:t>нашей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современности.</a:t>
            </a:r>
            <a:endParaRPr sz="2400">
              <a:latin typeface="Calibri"/>
              <a:cs typeface="Calibri"/>
            </a:endParaRPr>
          </a:p>
          <a:p>
            <a:pPr marL="12700" marR="49530">
              <a:lnSpc>
                <a:spcPts val="2590"/>
              </a:lnSpc>
              <a:spcBef>
                <a:spcPts val="185"/>
              </a:spcBef>
            </a:pPr>
            <a:r>
              <a:rPr sz="2400" i="1" spc="-5" dirty="0">
                <a:latin typeface="Calibri"/>
                <a:cs typeface="Calibri"/>
              </a:rPr>
              <a:t>Идеи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создателя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"Детского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мира", "Родного </a:t>
            </a:r>
            <a:r>
              <a:rPr sz="2400" i="1" dirty="0">
                <a:latin typeface="Calibri"/>
                <a:cs typeface="Calibri"/>
              </a:rPr>
              <a:t>слова",</a:t>
            </a:r>
            <a:endParaRPr sz="2400">
              <a:latin typeface="Calibri"/>
              <a:cs typeface="Calibri"/>
            </a:endParaRPr>
          </a:p>
          <a:p>
            <a:pPr marL="12700" marR="47625">
              <a:lnSpc>
                <a:spcPts val="2590"/>
              </a:lnSpc>
              <a:spcBef>
                <a:spcPts val="5"/>
              </a:spcBef>
            </a:pPr>
            <a:r>
              <a:rPr sz="2400" i="1" spc="-5" dirty="0">
                <a:latin typeface="Calibri"/>
                <a:cs typeface="Calibri"/>
              </a:rPr>
              <a:t>"Педагогической 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антропологии"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сохраняют</a:t>
            </a:r>
            <a:endParaRPr sz="2400">
              <a:latin typeface="Calibri"/>
              <a:cs typeface="Calibri"/>
            </a:endParaRPr>
          </a:p>
          <a:p>
            <a:pPr marL="12700" marR="1341120">
              <a:lnSpc>
                <a:spcPts val="2590"/>
              </a:lnSpc>
              <a:spcBef>
                <a:spcPts val="5"/>
              </a:spcBef>
            </a:pPr>
            <a:r>
              <a:rPr sz="2400" i="1" dirty="0">
                <a:latin typeface="Calibri"/>
                <a:cs typeface="Calibri"/>
              </a:rPr>
              <a:t>по </a:t>
            </a:r>
            <a:r>
              <a:rPr sz="2400" i="1" spc="-5" dirty="0">
                <a:latin typeface="Calibri"/>
                <a:cs typeface="Calibri"/>
              </a:rPr>
              <a:t>сей </a:t>
            </a:r>
            <a:r>
              <a:rPr sz="2400" i="1" dirty="0">
                <a:latin typeface="Calibri"/>
                <a:cs typeface="Calibri"/>
              </a:rPr>
              <a:t>день </a:t>
            </a:r>
            <a:r>
              <a:rPr sz="2400" i="1" spc="-5" dirty="0">
                <a:latin typeface="Calibri"/>
                <a:cs typeface="Calibri"/>
              </a:rPr>
              <a:t>свою </a:t>
            </a:r>
            <a:r>
              <a:rPr sz="2400" i="1" dirty="0">
                <a:latin typeface="Calibri"/>
                <a:cs typeface="Calibri"/>
              </a:rPr>
              <a:t> творческую</a:t>
            </a:r>
            <a:r>
              <a:rPr sz="2400" i="1" spc="-9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силу.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Calibri"/>
              <a:cs typeface="Calibri"/>
            </a:endParaRPr>
          </a:p>
          <a:p>
            <a:pPr marL="153987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В.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П.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ПОТЕМКИН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495" y="1629155"/>
            <a:ext cx="4032503" cy="44653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7223" y="224409"/>
            <a:ext cx="43103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11605" marR="5080" indent="-139954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Детские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и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юношеские</a:t>
            </a:r>
            <a:r>
              <a:rPr b="1" spc="3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годы </a:t>
            </a:r>
            <a:r>
              <a:rPr b="1" spc="-62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Родители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0011" y="1126236"/>
            <a:ext cx="1626108" cy="218541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12179" y="1126236"/>
            <a:ext cx="1620012" cy="218541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44830" y="3457168"/>
            <a:ext cx="3787775" cy="7569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Calibri"/>
                <a:cs typeface="Calibri"/>
              </a:rPr>
              <a:t>Отец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К.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Д.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Ушинского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Calibri"/>
                <a:cs typeface="Calibri"/>
              </a:rPr>
              <a:t>Дмитрий</a:t>
            </a:r>
            <a:r>
              <a:rPr sz="2000" b="1" spc="4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Григорьевич</a:t>
            </a:r>
            <a:r>
              <a:rPr sz="2000" b="1" spc="434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Ушинский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590" y="4188078"/>
            <a:ext cx="38017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48789" algn="l"/>
                <a:tab pos="2434590" algn="l"/>
              </a:tabLst>
            </a:pPr>
            <a:r>
              <a:rPr sz="2000" spc="-5" dirty="0">
                <a:latin typeface="Calibri"/>
                <a:cs typeface="Calibri"/>
              </a:rPr>
              <a:t>происходил	из	обедневших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590" y="4492574"/>
            <a:ext cx="380301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01090" algn="l"/>
                <a:tab pos="2045970" algn="l"/>
                <a:tab pos="2637155" algn="l"/>
                <a:tab pos="3667760" algn="l"/>
              </a:tabLst>
            </a:pPr>
            <a:r>
              <a:rPr sz="2000" spc="-5" dirty="0">
                <a:latin typeface="Calibri"/>
                <a:cs typeface="Calibri"/>
              </a:rPr>
              <a:t>двор</a:t>
            </a:r>
            <a:r>
              <a:rPr sz="2000" spc="-10" dirty="0">
                <a:latin typeface="Calibri"/>
                <a:cs typeface="Calibri"/>
              </a:rPr>
              <a:t>ян</a:t>
            </a:r>
            <a:r>
              <a:rPr sz="2000" dirty="0">
                <a:latin typeface="Calibri"/>
                <a:cs typeface="Calibri"/>
              </a:rPr>
              <a:t>.	Мн</a:t>
            </a:r>
            <a:r>
              <a:rPr sz="2000" spc="-10" dirty="0">
                <a:latin typeface="Calibri"/>
                <a:cs typeface="Calibri"/>
              </a:rPr>
              <a:t>ог</a:t>
            </a:r>
            <a:r>
              <a:rPr sz="2000" dirty="0">
                <a:latin typeface="Calibri"/>
                <a:cs typeface="Calibri"/>
              </a:rPr>
              <a:t>о	</a:t>
            </a:r>
            <a:r>
              <a:rPr sz="2000" spc="-5" dirty="0">
                <a:latin typeface="Calibri"/>
                <a:cs typeface="Calibri"/>
              </a:rPr>
              <a:t>ле</a:t>
            </a:r>
            <a:r>
              <a:rPr sz="2000" dirty="0">
                <a:latin typeface="Calibri"/>
                <a:cs typeface="Calibri"/>
              </a:rPr>
              <a:t>т	сл</a:t>
            </a:r>
            <a:r>
              <a:rPr sz="2000" spc="-10" dirty="0">
                <a:latin typeface="Calibri"/>
                <a:cs typeface="Calibri"/>
              </a:rPr>
              <a:t>у</a:t>
            </a:r>
            <a:r>
              <a:rPr sz="2000" dirty="0">
                <a:latin typeface="Calibri"/>
                <a:cs typeface="Calibri"/>
              </a:rPr>
              <a:t>ж</a:t>
            </a:r>
            <a:r>
              <a:rPr sz="2000" spc="-10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л	в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510665" algn="l"/>
                <a:tab pos="2922270" algn="l"/>
              </a:tabLst>
            </a:pPr>
            <a:r>
              <a:rPr sz="2000" spc="-10" dirty="0">
                <a:latin typeface="Calibri"/>
                <a:cs typeface="Calibri"/>
              </a:rPr>
              <a:t>р</a:t>
            </a:r>
            <a:r>
              <a:rPr sz="2000" dirty="0">
                <a:latin typeface="Calibri"/>
                <a:cs typeface="Calibri"/>
              </a:rPr>
              <a:t>у</a:t>
            </a:r>
            <a:r>
              <a:rPr sz="2000" spc="5" dirty="0">
                <a:latin typeface="Calibri"/>
                <a:cs typeface="Calibri"/>
              </a:rPr>
              <a:t>с</a:t>
            </a:r>
            <a:r>
              <a:rPr sz="2000" dirty="0">
                <a:latin typeface="Calibri"/>
                <a:cs typeface="Calibri"/>
              </a:rPr>
              <a:t>ск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й	арм</a:t>
            </a:r>
            <a:r>
              <a:rPr sz="2000" spc="-10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и,	ветеран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590" y="5102733"/>
            <a:ext cx="38030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Отечественной</a:t>
            </a:r>
            <a:r>
              <a:rPr sz="2000" spc="5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войны</a:t>
            </a:r>
            <a:r>
              <a:rPr sz="2000" spc="5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1812</a:t>
            </a:r>
            <a:r>
              <a:rPr sz="2000" spc="5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года.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9590" y="5407558"/>
            <a:ext cx="38042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4215" algn="l"/>
                <a:tab pos="2778760" algn="l"/>
              </a:tabLst>
            </a:pPr>
            <a:r>
              <a:rPr sz="2000" dirty="0">
                <a:latin typeface="Calibri"/>
                <a:cs typeface="Calibri"/>
              </a:rPr>
              <a:t>Был	п</a:t>
            </a:r>
            <a:r>
              <a:rPr sz="2000" spc="5" dirty="0">
                <a:latin typeface="Calibri"/>
                <a:cs typeface="Calibri"/>
              </a:rPr>
              <a:t>р</a:t>
            </a:r>
            <a:r>
              <a:rPr sz="2000" spc="-15" dirty="0">
                <a:latin typeface="Calibri"/>
                <a:cs typeface="Calibri"/>
              </a:rPr>
              <a:t>е</a:t>
            </a:r>
            <a:r>
              <a:rPr sz="2000" dirty="0">
                <a:latin typeface="Calibri"/>
                <a:cs typeface="Calibri"/>
              </a:rPr>
              <a:t>по</a:t>
            </a:r>
            <a:r>
              <a:rPr sz="2000" spc="-10" dirty="0">
                <a:latin typeface="Calibri"/>
                <a:cs typeface="Calibri"/>
              </a:rPr>
              <a:t>д</a:t>
            </a:r>
            <a:r>
              <a:rPr sz="2000" dirty="0">
                <a:latin typeface="Calibri"/>
                <a:cs typeface="Calibri"/>
              </a:rPr>
              <a:t>ав</a:t>
            </a:r>
            <a:r>
              <a:rPr sz="2000" spc="5" dirty="0">
                <a:latin typeface="Calibri"/>
                <a:cs typeface="Calibri"/>
              </a:rPr>
              <a:t>а</a:t>
            </a:r>
            <a:r>
              <a:rPr sz="2000" dirty="0">
                <a:latin typeface="Calibri"/>
                <a:cs typeface="Calibri"/>
              </a:rPr>
              <a:t>телем	военно</a:t>
            </a:r>
            <a:r>
              <a:rPr sz="2000" spc="5" dirty="0">
                <a:latin typeface="Calibri"/>
                <a:cs typeface="Calibri"/>
              </a:rPr>
              <a:t>г</a:t>
            </a:r>
            <a:r>
              <a:rPr sz="2000" dirty="0">
                <a:latin typeface="Calibri"/>
                <a:cs typeface="Calibri"/>
              </a:rPr>
              <a:t>о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9590" y="5712358"/>
            <a:ext cx="9544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корпуса.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14796" y="3517519"/>
            <a:ext cx="23564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Мать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К.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Д.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Ушинского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51375" y="3883278"/>
            <a:ext cx="122364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2258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Люб</a:t>
            </a:r>
            <a:r>
              <a:rPr sz="2000" b="1" spc="-10" dirty="0">
                <a:latin typeface="Calibri"/>
                <a:cs typeface="Calibri"/>
              </a:rPr>
              <a:t>о</a:t>
            </a:r>
            <a:r>
              <a:rPr sz="2000" b="1" dirty="0">
                <a:latin typeface="Calibri"/>
                <a:cs typeface="Calibri"/>
              </a:rPr>
              <a:t>вь  </a:t>
            </a:r>
            <a:r>
              <a:rPr sz="2000" b="1" spc="-5" dirty="0">
                <a:latin typeface="Calibri"/>
                <a:cs typeface="Calibri"/>
              </a:rPr>
              <a:t>(Капнист)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55233" y="3883278"/>
            <a:ext cx="26162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1493520" algn="l"/>
              </a:tabLst>
            </a:pPr>
            <a:r>
              <a:rPr sz="2000" b="1" spc="-5" dirty="0">
                <a:latin typeface="Calibri"/>
                <a:cs typeface="Calibri"/>
              </a:rPr>
              <a:t>Степановна	Ушинская</a:t>
            </a:r>
            <a:endParaRPr sz="2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tabLst>
                <a:tab pos="903605" algn="l"/>
              </a:tabLst>
            </a:pPr>
            <a:r>
              <a:rPr sz="2000" dirty="0">
                <a:latin typeface="Calibri"/>
                <a:cs typeface="Calibri"/>
              </a:rPr>
              <a:t>сама	</a:t>
            </a:r>
            <a:r>
              <a:rPr sz="2000" spc="-5" dirty="0">
                <a:latin typeface="Calibri"/>
                <a:cs typeface="Calibri"/>
              </a:rPr>
              <a:t>руководила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51375" y="4492574"/>
            <a:ext cx="190118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перво</a:t>
            </a:r>
            <a:r>
              <a:rPr sz="2000" spc="-10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а</a:t>
            </a:r>
            <a:r>
              <a:rPr sz="2000" spc="-10" dirty="0">
                <a:latin typeface="Calibri"/>
                <a:cs typeface="Calibri"/>
              </a:rPr>
              <a:t>ч</a:t>
            </a:r>
            <a:r>
              <a:rPr sz="2000" dirty="0">
                <a:latin typeface="Calibri"/>
                <a:cs typeface="Calibri"/>
              </a:rPr>
              <a:t>ал</a:t>
            </a:r>
            <a:r>
              <a:rPr sz="2000" spc="-15" dirty="0">
                <a:latin typeface="Calibri"/>
                <a:cs typeface="Calibri"/>
              </a:rPr>
              <a:t>ь</a:t>
            </a:r>
            <a:r>
              <a:rPr sz="2000" dirty="0">
                <a:latin typeface="Calibri"/>
                <a:cs typeface="Calibri"/>
              </a:rPr>
              <a:t>ным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86168" y="4492574"/>
            <a:ext cx="198247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70330" algn="l"/>
              </a:tabLst>
            </a:pPr>
            <a:r>
              <a:rPr sz="2000" spc="-15" dirty="0">
                <a:latin typeface="Calibri"/>
                <a:cs typeface="Calibri"/>
              </a:rPr>
              <a:t>об</a:t>
            </a:r>
            <a:r>
              <a:rPr sz="2000" dirty="0">
                <a:latin typeface="Calibri"/>
                <a:cs typeface="Calibri"/>
              </a:rPr>
              <a:t>уче</a:t>
            </a:r>
            <a:r>
              <a:rPr sz="2000" spc="-10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10" dirty="0">
                <a:latin typeface="Calibri"/>
                <a:cs typeface="Calibri"/>
              </a:rPr>
              <a:t>е</a:t>
            </a:r>
            <a:r>
              <a:rPr sz="2000" dirty="0">
                <a:latin typeface="Calibri"/>
                <a:cs typeface="Calibri"/>
              </a:rPr>
              <a:t>м	сы</a:t>
            </a:r>
            <a:r>
              <a:rPr sz="2000" spc="-10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а,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51375" y="4797933"/>
            <a:ext cx="402145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пробудив</a:t>
            </a:r>
            <a:r>
              <a:rPr sz="2000" dirty="0">
                <a:latin typeface="Calibri"/>
                <a:cs typeface="Calibri"/>
              </a:rPr>
              <a:t> в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нем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любознательность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51375" y="5102733"/>
            <a:ext cx="12261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4740" algn="l"/>
              </a:tabLst>
            </a:pPr>
            <a:r>
              <a:rPr sz="2000" dirty="0">
                <a:latin typeface="Calibri"/>
                <a:cs typeface="Calibri"/>
              </a:rPr>
              <a:t>и</a:t>
            </a:r>
            <a:r>
              <a:rPr sz="2000" spc="-10" dirty="0">
                <a:latin typeface="Calibri"/>
                <a:cs typeface="Calibri"/>
              </a:rPr>
              <a:t>н</a:t>
            </a:r>
            <a:r>
              <a:rPr sz="2000" spc="-5" dirty="0">
                <a:latin typeface="Calibri"/>
                <a:cs typeface="Calibri"/>
              </a:rPr>
              <a:t>те</a:t>
            </a:r>
            <a:r>
              <a:rPr sz="2000" dirty="0">
                <a:latin typeface="Calibri"/>
                <a:cs typeface="Calibri"/>
              </a:rPr>
              <a:t>рес	к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65901" y="5102733"/>
            <a:ext cx="26060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8390" algn="l"/>
                <a:tab pos="1728470" algn="l"/>
              </a:tabLst>
            </a:pPr>
            <a:r>
              <a:rPr sz="2000" spc="-20" dirty="0">
                <a:latin typeface="Calibri"/>
                <a:cs typeface="Calibri"/>
              </a:rPr>
              <a:t>ч</a:t>
            </a:r>
            <a:r>
              <a:rPr sz="2000" spc="-5" dirty="0">
                <a:latin typeface="Calibri"/>
                <a:cs typeface="Calibri"/>
              </a:rPr>
              <a:t>тени</a:t>
            </a:r>
            <a:r>
              <a:rPr sz="2000" dirty="0">
                <a:latin typeface="Calibri"/>
                <a:cs typeface="Calibri"/>
              </a:rPr>
              <a:t>ю.	</a:t>
            </a:r>
            <a:r>
              <a:rPr sz="2000" spc="-5" dirty="0">
                <a:latin typeface="Calibri"/>
                <a:cs typeface="Calibri"/>
              </a:rPr>
              <a:t>Он</a:t>
            </a:r>
            <a:r>
              <a:rPr sz="2000" dirty="0">
                <a:latin typeface="Calibri"/>
                <a:cs typeface="Calibri"/>
              </a:rPr>
              <a:t>а	уме</a:t>
            </a:r>
            <a:r>
              <a:rPr sz="2000" spc="5" dirty="0">
                <a:latin typeface="Calibri"/>
                <a:cs typeface="Calibri"/>
              </a:rPr>
              <a:t>р</a:t>
            </a:r>
            <a:r>
              <a:rPr sz="2000" spc="-5" dirty="0">
                <a:latin typeface="Calibri"/>
                <a:cs typeface="Calibri"/>
              </a:rPr>
              <a:t>ла,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51375" y="5407558"/>
            <a:ext cx="40182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3905" algn="l"/>
                <a:tab pos="2147570" algn="l"/>
                <a:tab pos="2864485" algn="l"/>
                <a:tab pos="3271520" algn="l"/>
                <a:tab pos="3836670" algn="l"/>
              </a:tabLst>
            </a:pPr>
            <a:r>
              <a:rPr sz="2000" dirty="0">
                <a:latin typeface="Calibri"/>
                <a:cs typeface="Calibri"/>
              </a:rPr>
              <a:t>когда	</a:t>
            </a:r>
            <a:r>
              <a:rPr sz="2000" spc="-15" dirty="0">
                <a:latin typeface="Calibri"/>
                <a:cs typeface="Calibri"/>
              </a:rPr>
              <a:t>У</a:t>
            </a:r>
            <a:r>
              <a:rPr sz="2000" dirty="0">
                <a:latin typeface="Calibri"/>
                <a:cs typeface="Calibri"/>
              </a:rPr>
              <a:t>шин</a:t>
            </a:r>
            <a:r>
              <a:rPr sz="2000" spc="-15" dirty="0">
                <a:latin typeface="Calibri"/>
                <a:cs typeface="Calibri"/>
              </a:rPr>
              <a:t>с</a:t>
            </a:r>
            <a:r>
              <a:rPr sz="2000" dirty="0">
                <a:latin typeface="Calibri"/>
                <a:cs typeface="Calibri"/>
              </a:rPr>
              <a:t>ко</a:t>
            </a:r>
            <a:r>
              <a:rPr sz="2000" spc="-20" dirty="0">
                <a:latin typeface="Calibri"/>
                <a:cs typeface="Calibri"/>
              </a:rPr>
              <a:t>м</a:t>
            </a:r>
            <a:r>
              <a:rPr sz="2000" dirty="0">
                <a:latin typeface="Calibri"/>
                <a:cs typeface="Calibri"/>
              </a:rPr>
              <a:t>у	было	</a:t>
            </a:r>
            <a:r>
              <a:rPr sz="2000" spc="-10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1	</a:t>
            </a:r>
            <a:r>
              <a:rPr sz="2000" spc="-5" dirty="0">
                <a:latin typeface="Calibri"/>
                <a:cs typeface="Calibri"/>
              </a:rPr>
              <a:t>ле</a:t>
            </a:r>
            <a:r>
              <a:rPr sz="2000" spc="5" dirty="0">
                <a:latin typeface="Calibri"/>
                <a:cs typeface="Calibri"/>
              </a:rPr>
              <a:t>т</a:t>
            </a:r>
            <a:r>
              <a:rPr sz="2000" dirty="0">
                <a:latin typeface="Calibri"/>
                <a:cs typeface="Calibri"/>
              </a:rPr>
              <a:t>.	О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51375" y="5712358"/>
            <a:ext cx="40201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5155" algn="l"/>
                <a:tab pos="1068705" algn="l"/>
                <a:tab pos="2271395" algn="l"/>
                <a:tab pos="2724150" algn="l"/>
                <a:tab pos="3330575" algn="l"/>
              </a:tabLst>
            </a:pPr>
            <a:r>
              <a:rPr sz="2000" dirty="0">
                <a:latin typeface="Calibri"/>
                <a:cs typeface="Calibri"/>
              </a:rPr>
              <a:t>н</a:t>
            </a:r>
            <a:r>
              <a:rPr sz="2000" spc="-10" dirty="0">
                <a:latin typeface="Calibri"/>
                <a:cs typeface="Calibri"/>
              </a:rPr>
              <a:t>е</a:t>
            </a:r>
            <a:r>
              <a:rPr sz="2000" dirty="0">
                <a:latin typeface="Calibri"/>
                <a:cs typeface="Calibri"/>
              </a:rPr>
              <a:t>й	</a:t>
            </a:r>
            <a:r>
              <a:rPr sz="2000" spc="-5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н	сох</a:t>
            </a:r>
            <a:r>
              <a:rPr sz="2000" spc="-10" dirty="0">
                <a:latin typeface="Calibri"/>
                <a:cs typeface="Calibri"/>
              </a:rPr>
              <a:t>р</a:t>
            </a:r>
            <a:r>
              <a:rPr sz="2000" dirty="0">
                <a:latin typeface="Calibri"/>
                <a:cs typeface="Calibri"/>
              </a:rPr>
              <a:t>ан</a:t>
            </a:r>
            <a:r>
              <a:rPr sz="2000" spc="-10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л	</a:t>
            </a:r>
            <a:r>
              <a:rPr sz="2000" spc="-5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а	всю	жизнь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51375" y="6016853"/>
            <a:ext cx="40074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трогательно-нежные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воспоминания.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123" y="620268"/>
            <a:ext cx="4465320" cy="270205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30366" y="505205"/>
            <a:ext cx="3013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07845" algn="l"/>
                <a:tab pos="2877820" algn="l"/>
              </a:tabLst>
            </a:pPr>
            <a:r>
              <a:rPr sz="1800" spc="-160" dirty="0"/>
              <a:t>К</a:t>
            </a:r>
            <a:r>
              <a:rPr sz="1800" spc="5" dirty="0"/>
              <a:t>.</a:t>
            </a:r>
            <a:r>
              <a:rPr sz="1800" spc="-175" dirty="0"/>
              <a:t>Д</a:t>
            </a:r>
            <a:r>
              <a:rPr sz="1800" dirty="0"/>
              <a:t>.</a:t>
            </a:r>
            <a:r>
              <a:rPr sz="1800" spc="-100" dirty="0"/>
              <a:t>У</a:t>
            </a:r>
            <a:r>
              <a:rPr sz="1800" spc="-30" dirty="0"/>
              <a:t>шинск</a:t>
            </a:r>
            <a:r>
              <a:rPr sz="1800" spc="-20" dirty="0"/>
              <a:t>и</a:t>
            </a:r>
            <a:r>
              <a:rPr sz="1800" spc="-5" dirty="0"/>
              <a:t>й</a:t>
            </a:r>
            <a:r>
              <a:rPr sz="1800" dirty="0"/>
              <a:t>	</a:t>
            </a:r>
            <a:r>
              <a:rPr sz="1800" spc="-15" dirty="0"/>
              <a:t>у</a:t>
            </a:r>
            <a:r>
              <a:rPr sz="1800" dirty="0"/>
              <a:t>чи</a:t>
            </a:r>
            <a:r>
              <a:rPr sz="1800" spc="5" dirty="0"/>
              <a:t>л</a:t>
            </a:r>
            <a:r>
              <a:rPr sz="1800" spc="-5" dirty="0"/>
              <a:t>ся</a:t>
            </a:r>
            <a:r>
              <a:rPr sz="1800" dirty="0"/>
              <a:t>	в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5372227" y="779526"/>
            <a:ext cx="33686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Microsoft Sans Serif"/>
                <a:cs typeface="Microsoft Sans Serif"/>
              </a:rPr>
              <a:t>Новгород-Северской</a:t>
            </a:r>
            <a:r>
              <a:rPr sz="1800" spc="12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гимназии, </a:t>
            </a:r>
            <a:r>
              <a:rPr sz="1800" spc="-459" dirty="0">
                <a:latin typeface="Microsoft Sans Serif"/>
                <a:cs typeface="Microsoft Sans Serif"/>
              </a:rPr>
              <a:t> </a:t>
            </a:r>
            <a:r>
              <a:rPr sz="1800" spc="-40" dirty="0">
                <a:latin typeface="Microsoft Sans Serif"/>
                <a:cs typeface="Microsoft Sans Serif"/>
              </a:rPr>
              <a:t>где</a:t>
            </a:r>
            <a:r>
              <a:rPr sz="1800" spc="220" dirty="0">
                <a:latin typeface="Microsoft Sans Serif"/>
                <a:cs typeface="Microsoft Sans Serif"/>
              </a:rPr>
              <a:t> </a:t>
            </a:r>
            <a:r>
              <a:rPr sz="1800" spc="10" dirty="0">
                <a:latin typeface="Microsoft Sans Serif"/>
                <a:cs typeface="Microsoft Sans Serif"/>
              </a:rPr>
              <a:t>был</a:t>
            </a:r>
            <a:r>
              <a:rPr sz="1800" spc="23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примерным</a:t>
            </a:r>
            <a:r>
              <a:rPr sz="1800" spc="24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учеником,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72227" y="1328165"/>
            <a:ext cx="1660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4090" algn="l"/>
              </a:tabLst>
            </a:pPr>
            <a:r>
              <a:rPr sz="1800" spc="-30" dirty="0">
                <a:latin typeface="Microsoft Sans Serif"/>
                <a:cs typeface="Microsoft Sans Serif"/>
              </a:rPr>
              <a:t>много	</a:t>
            </a:r>
            <a:r>
              <a:rPr sz="1800" spc="-10" dirty="0">
                <a:latin typeface="Microsoft Sans Serif"/>
                <a:cs typeface="Microsoft Sans Serif"/>
              </a:rPr>
              <a:t>читал,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72227" y="1602181"/>
            <a:ext cx="21101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Microsoft Sans Serif"/>
                <a:cs typeface="Microsoft Sans Serif"/>
              </a:rPr>
              <a:t>инициатором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483360" algn="l"/>
              </a:tabLst>
            </a:pPr>
            <a:r>
              <a:rPr sz="1800" spc="-5" dirty="0">
                <a:latin typeface="Microsoft Sans Serif"/>
                <a:cs typeface="Microsoft Sans Serif"/>
              </a:rPr>
              <a:t>р</a:t>
            </a:r>
            <a:r>
              <a:rPr sz="1800" spc="-35" dirty="0">
                <a:latin typeface="Microsoft Sans Serif"/>
                <a:cs typeface="Microsoft Sans Serif"/>
              </a:rPr>
              <a:t>а</a:t>
            </a:r>
            <a:r>
              <a:rPr sz="1800" spc="-100" dirty="0">
                <a:latin typeface="Microsoft Sans Serif"/>
                <a:cs typeface="Microsoft Sans Serif"/>
              </a:rPr>
              <a:t>з</a:t>
            </a:r>
            <a:r>
              <a:rPr sz="1800" spc="20" dirty="0">
                <a:latin typeface="Microsoft Sans Serif"/>
                <a:cs typeface="Microsoft Sans Serif"/>
              </a:rPr>
              <a:t>л</a:t>
            </a:r>
            <a:r>
              <a:rPr sz="1800" spc="-10" dirty="0">
                <a:latin typeface="Microsoft Sans Serif"/>
                <a:cs typeface="Microsoft Sans Serif"/>
              </a:rPr>
              <a:t>ичные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20" dirty="0">
                <a:latin typeface="Microsoft Sans Serif"/>
                <a:cs typeface="Microsoft Sans Serif"/>
              </a:rPr>
              <a:t>т</a:t>
            </a:r>
            <a:r>
              <a:rPr sz="1800" spc="-30" dirty="0">
                <a:latin typeface="Microsoft Sans Serif"/>
                <a:cs typeface="Microsoft Sans Serif"/>
              </a:rPr>
              <a:t>е</a:t>
            </a:r>
            <a:r>
              <a:rPr sz="1800" spc="-40" dirty="0">
                <a:latin typeface="Microsoft Sans Serif"/>
                <a:cs typeface="Microsoft Sans Serif"/>
              </a:rPr>
              <a:t>м</a:t>
            </a:r>
            <a:r>
              <a:rPr sz="1800" dirty="0">
                <a:latin typeface="Microsoft Sans Serif"/>
                <a:cs typeface="Microsoft Sans Serif"/>
              </a:rPr>
              <a:t>ы,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35748" y="1328165"/>
            <a:ext cx="160591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932815" algn="l"/>
              </a:tabLst>
            </a:pPr>
            <a:r>
              <a:rPr sz="1800" spc="-15" dirty="0">
                <a:latin typeface="Microsoft Sans Serif"/>
                <a:cs typeface="Microsoft Sans Serif"/>
              </a:rPr>
              <a:t>часто	</a:t>
            </a:r>
            <a:r>
              <a:rPr sz="1800" spc="5" dirty="0">
                <a:latin typeface="Microsoft Sans Serif"/>
                <a:cs typeface="Microsoft Sans Serif"/>
              </a:rPr>
              <a:t>был</a:t>
            </a:r>
            <a:endParaRPr sz="18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tabLst>
                <a:tab pos="1325880" algn="l"/>
              </a:tabLst>
            </a:pPr>
            <a:r>
              <a:rPr sz="1800" spc="-5" dirty="0">
                <a:latin typeface="Microsoft Sans Serif"/>
                <a:cs typeface="Microsoft Sans Serif"/>
              </a:rPr>
              <a:t>д</a:t>
            </a:r>
            <a:r>
              <a:rPr sz="1800" dirty="0">
                <a:latin typeface="Microsoft Sans Serif"/>
                <a:cs typeface="Microsoft Sans Serif"/>
              </a:rPr>
              <a:t>и</a:t>
            </a:r>
            <a:r>
              <a:rPr sz="1800" spc="-15" dirty="0">
                <a:latin typeface="Microsoft Sans Serif"/>
                <a:cs typeface="Microsoft Sans Serif"/>
              </a:rPr>
              <a:t>с</a:t>
            </a:r>
            <a:r>
              <a:rPr sz="1800" spc="-25" dirty="0">
                <a:latin typeface="Microsoft Sans Serif"/>
                <a:cs typeface="Microsoft Sans Serif"/>
              </a:rPr>
              <a:t>п</a:t>
            </a:r>
            <a:r>
              <a:rPr sz="1800" spc="-30" dirty="0">
                <a:latin typeface="Microsoft Sans Serif"/>
                <a:cs typeface="Microsoft Sans Serif"/>
              </a:rPr>
              <a:t>у</a:t>
            </a:r>
            <a:r>
              <a:rPr sz="1800" spc="-25" dirty="0">
                <a:latin typeface="Microsoft Sans Serif"/>
                <a:cs typeface="Microsoft Sans Serif"/>
              </a:rPr>
              <a:t>т</a:t>
            </a:r>
            <a:r>
              <a:rPr sz="1800" spc="-10" dirty="0">
                <a:latin typeface="Microsoft Sans Serif"/>
                <a:cs typeface="Microsoft Sans Serif"/>
              </a:rPr>
              <a:t>о</a:t>
            </a:r>
            <a:r>
              <a:rPr sz="1800" dirty="0">
                <a:latin typeface="Microsoft Sans Serif"/>
                <a:cs typeface="Microsoft Sans Serif"/>
              </a:rPr>
              <a:t>в	</a:t>
            </a:r>
            <a:r>
              <a:rPr sz="1800" spc="-5" dirty="0">
                <a:latin typeface="Microsoft Sans Serif"/>
                <a:cs typeface="Microsoft Sans Serif"/>
              </a:rPr>
              <a:t>на</a:t>
            </a:r>
            <a:endParaRPr sz="1800">
              <a:latin typeface="Microsoft Sans Serif"/>
              <a:cs typeface="Microsoft Sans Serif"/>
            </a:endParaRPr>
          </a:p>
          <a:p>
            <a:pPr marR="5715" algn="r">
              <a:lnSpc>
                <a:spcPct val="100000"/>
              </a:lnSpc>
              <a:tabLst>
                <a:tab pos="571500" algn="l"/>
              </a:tabLst>
            </a:pPr>
            <a:r>
              <a:rPr sz="1800" spc="-5" dirty="0">
                <a:latin typeface="Microsoft Sans Serif"/>
                <a:cs typeface="Microsoft Sans Serif"/>
              </a:rPr>
              <a:t>не	</a:t>
            </a:r>
            <a:r>
              <a:rPr sz="1800" spc="-30" dirty="0">
                <a:latin typeface="Microsoft Sans Serif"/>
                <a:cs typeface="Microsoft Sans Serif"/>
              </a:rPr>
              <a:t>мог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72227" y="2151379"/>
            <a:ext cx="2548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31875" algn="l"/>
              </a:tabLst>
            </a:pPr>
            <a:r>
              <a:rPr sz="1800" spc="-20" dirty="0">
                <a:latin typeface="Microsoft Sans Serif"/>
                <a:cs typeface="Microsoft Sans Serif"/>
              </a:rPr>
              <a:t>терпеть	</a:t>
            </a:r>
            <a:r>
              <a:rPr sz="1800" spc="-15" dirty="0">
                <a:latin typeface="Microsoft Sans Serif"/>
                <a:cs typeface="Microsoft Sans Serif"/>
              </a:rPr>
              <a:t>подхалимства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93202" y="2151379"/>
            <a:ext cx="650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ср</a:t>
            </a:r>
            <a:r>
              <a:rPr sz="1800" spc="-45" dirty="0">
                <a:latin typeface="Microsoft Sans Serif"/>
                <a:cs typeface="Microsoft Sans Serif"/>
              </a:rPr>
              <a:t>е</a:t>
            </a:r>
            <a:r>
              <a:rPr sz="1800" dirty="0">
                <a:latin typeface="Microsoft Sans Serif"/>
                <a:cs typeface="Microsoft Sans Serif"/>
              </a:rPr>
              <a:t>д</a:t>
            </a:r>
            <a:r>
              <a:rPr sz="1800" spc="-5" dirty="0">
                <a:latin typeface="Microsoft Sans Serif"/>
                <a:cs typeface="Microsoft Sans Serif"/>
              </a:rPr>
              <a:t>и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72227" y="2425700"/>
            <a:ext cx="33705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82395" algn="l"/>
              </a:tabLst>
            </a:pPr>
            <a:r>
              <a:rPr sz="1800" spc="-15" dirty="0">
                <a:latin typeface="Microsoft Sans Serif"/>
                <a:cs typeface="Microsoft Sans Serif"/>
              </a:rPr>
              <a:t>у</a:t>
            </a:r>
            <a:r>
              <a:rPr sz="1800" spc="-10" dirty="0">
                <a:latin typeface="Microsoft Sans Serif"/>
                <a:cs typeface="Microsoft Sans Serif"/>
              </a:rPr>
              <a:t>че</a:t>
            </a:r>
            <a:r>
              <a:rPr sz="1800" spc="-5" dirty="0">
                <a:latin typeface="Microsoft Sans Serif"/>
                <a:cs typeface="Microsoft Sans Serif"/>
              </a:rPr>
              <a:t>н</a:t>
            </a:r>
            <a:r>
              <a:rPr sz="1800" spc="-60" dirty="0">
                <a:latin typeface="Microsoft Sans Serif"/>
                <a:cs typeface="Microsoft Sans Serif"/>
              </a:rPr>
              <a:t>и</a:t>
            </a:r>
            <a:r>
              <a:rPr sz="1800" spc="-30" dirty="0">
                <a:latin typeface="Microsoft Sans Serif"/>
                <a:cs typeface="Microsoft Sans Serif"/>
              </a:rPr>
              <a:t>к</a:t>
            </a:r>
            <a:r>
              <a:rPr sz="1800" spc="-5" dirty="0">
                <a:latin typeface="Microsoft Sans Serif"/>
                <a:cs typeface="Microsoft Sans Serif"/>
              </a:rPr>
              <a:t>ов</a:t>
            </a:r>
            <a:r>
              <a:rPr sz="1800" dirty="0">
                <a:latin typeface="Microsoft Sans Serif"/>
                <a:cs typeface="Microsoft Sans Serif"/>
              </a:rPr>
              <a:t>,	</a:t>
            </a:r>
            <a:r>
              <a:rPr sz="1800" spc="-15" dirty="0">
                <a:latin typeface="Microsoft Sans Serif"/>
                <a:cs typeface="Microsoft Sans Serif"/>
              </a:rPr>
              <a:t>нес</a:t>
            </a:r>
            <a:r>
              <a:rPr sz="1800" spc="-20" dirty="0">
                <a:latin typeface="Microsoft Sans Serif"/>
                <a:cs typeface="Microsoft Sans Serif"/>
              </a:rPr>
              <a:t>п</a:t>
            </a:r>
            <a:r>
              <a:rPr sz="1800" spc="-5" dirty="0">
                <a:latin typeface="Microsoft Sans Serif"/>
                <a:cs typeface="Microsoft Sans Serif"/>
              </a:rPr>
              <a:t>ра</a:t>
            </a:r>
            <a:r>
              <a:rPr sz="1800" spc="-20" dirty="0">
                <a:latin typeface="Microsoft Sans Serif"/>
                <a:cs typeface="Microsoft Sans Serif"/>
              </a:rPr>
              <a:t>в</a:t>
            </a:r>
            <a:r>
              <a:rPr sz="1800" spc="-45" dirty="0">
                <a:latin typeface="Microsoft Sans Serif"/>
                <a:cs typeface="Microsoft Sans Serif"/>
              </a:rPr>
              <a:t>е</a:t>
            </a:r>
            <a:r>
              <a:rPr sz="1800" dirty="0">
                <a:latin typeface="Microsoft Sans Serif"/>
                <a:cs typeface="Microsoft Sans Serif"/>
              </a:rPr>
              <a:t>д</a:t>
            </a:r>
            <a:r>
              <a:rPr sz="1800" spc="20" dirty="0">
                <a:latin typeface="Microsoft Sans Serif"/>
                <a:cs typeface="Microsoft Sans Serif"/>
              </a:rPr>
              <a:t>л</a:t>
            </a:r>
            <a:r>
              <a:rPr sz="1800" dirty="0">
                <a:latin typeface="Microsoft Sans Serif"/>
                <a:cs typeface="Microsoft Sans Serif"/>
              </a:rPr>
              <a:t>и</a:t>
            </a:r>
            <a:r>
              <a:rPr sz="1800" spc="-20" dirty="0">
                <a:latin typeface="Microsoft Sans Serif"/>
                <a:cs typeface="Microsoft Sans Serif"/>
              </a:rPr>
              <a:t>в</a:t>
            </a:r>
            <a:r>
              <a:rPr sz="1800" spc="-10" dirty="0">
                <a:latin typeface="Microsoft Sans Serif"/>
                <a:cs typeface="Microsoft Sans Serif"/>
              </a:rPr>
              <a:t>ости  </a:t>
            </a:r>
            <a:r>
              <a:rPr sz="1800" spc="-25" dirty="0">
                <a:latin typeface="Microsoft Sans Serif"/>
                <a:cs typeface="Microsoft Sans Serif"/>
              </a:rPr>
              <a:t>некоторых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учителей.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50991" y="3645408"/>
            <a:ext cx="2808732" cy="2775204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618540" y="3443096"/>
            <a:ext cx="147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Microsoft Sans Serif"/>
                <a:cs typeface="Microsoft Sans Serif"/>
              </a:rPr>
              <a:t>«Воспитание,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81554" y="3443096"/>
            <a:ext cx="3146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63625" algn="l"/>
                <a:tab pos="1603375" algn="l"/>
                <a:tab pos="3011805" algn="l"/>
              </a:tabLst>
            </a:pPr>
            <a:r>
              <a:rPr sz="1800" spc="-90" dirty="0">
                <a:latin typeface="Microsoft Sans Serif"/>
                <a:cs typeface="Microsoft Sans Serif"/>
              </a:rPr>
              <a:t>к</a:t>
            </a:r>
            <a:r>
              <a:rPr sz="1800" spc="-45" dirty="0">
                <a:latin typeface="Microsoft Sans Serif"/>
                <a:cs typeface="Microsoft Sans Serif"/>
              </a:rPr>
              <a:t>о</a:t>
            </a:r>
            <a:r>
              <a:rPr sz="1800" spc="-20" dirty="0">
                <a:latin typeface="Microsoft Sans Serif"/>
                <a:cs typeface="Microsoft Sans Serif"/>
              </a:rPr>
              <a:t>т</a:t>
            </a:r>
            <a:r>
              <a:rPr sz="1800" spc="-5" dirty="0">
                <a:latin typeface="Microsoft Sans Serif"/>
                <a:cs typeface="Microsoft Sans Serif"/>
              </a:rPr>
              <a:t>о</a:t>
            </a:r>
            <a:r>
              <a:rPr sz="1800" spc="-10" dirty="0">
                <a:latin typeface="Microsoft Sans Serif"/>
                <a:cs typeface="Microsoft Sans Serif"/>
              </a:rPr>
              <a:t>р</a:t>
            </a:r>
            <a:r>
              <a:rPr sz="1800" spc="-5" dirty="0">
                <a:latin typeface="Microsoft Sans Serif"/>
                <a:cs typeface="Microsoft Sans Serif"/>
              </a:rPr>
              <a:t>о</a:t>
            </a:r>
            <a:r>
              <a:rPr sz="1800" dirty="0">
                <a:latin typeface="Microsoft Sans Serif"/>
                <a:cs typeface="Microsoft Sans Serif"/>
              </a:rPr>
              <a:t>е	</a:t>
            </a:r>
            <a:r>
              <a:rPr sz="1800" spc="-25" dirty="0">
                <a:latin typeface="Microsoft Sans Serif"/>
                <a:cs typeface="Microsoft Sans Serif"/>
              </a:rPr>
              <a:t>мы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5" dirty="0">
                <a:latin typeface="Microsoft Sans Serif"/>
                <a:cs typeface="Microsoft Sans Serif"/>
              </a:rPr>
              <a:t>п</a:t>
            </a:r>
            <a:r>
              <a:rPr sz="1800" spc="-60" dirty="0">
                <a:latin typeface="Microsoft Sans Serif"/>
                <a:cs typeface="Microsoft Sans Serif"/>
              </a:rPr>
              <a:t>о</a:t>
            </a:r>
            <a:r>
              <a:rPr sz="1800" spc="35" dirty="0">
                <a:latin typeface="Microsoft Sans Serif"/>
                <a:cs typeface="Microsoft Sans Serif"/>
              </a:rPr>
              <a:t>л</a:t>
            </a:r>
            <a:r>
              <a:rPr sz="1800" spc="-25" dirty="0">
                <a:latin typeface="Microsoft Sans Serif"/>
                <a:cs typeface="Microsoft Sans Serif"/>
              </a:rPr>
              <a:t>у</a:t>
            </a:r>
            <a:r>
              <a:rPr sz="1800" dirty="0">
                <a:latin typeface="Microsoft Sans Serif"/>
                <a:cs typeface="Microsoft Sans Serif"/>
              </a:rPr>
              <a:t>чи</a:t>
            </a:r>
            <a:r>
              <a:rPr sz="1800" spc="5" dirty="0">
                <a:latin typeface="Microsoft Sans Serif"/>
                <a:cs typeface="Microsoft Sans Serif"/>
              </a:rPr>
              <a:t>л</a:t>
            </a:r>
            <a:r>
              <a:rPr sz="1800" spc="-5" dirty="0">
                <a:latin typeface="Microsoft Sans Serif"/>
                <a:cs typeface="Microsoft Sans Serif"/>
              </a:rPr>
              <a:t>и</a:t>
            </a:r>
            <a:r>
              <a:rPr sz="1800" spc="-10" dirty="0">
                <a:latin typeface="Microsoft Sans Serif"/>
                <a:cs typeface="Microsoft Sans Serif"/>
              </a:rPr>
              <a:t>..</a:t>
            </a:r>
            <a:r>
              <a:rPr sz="1800" dirty="0">
                <a:latin typeface="Microsoft Sans Serif"/>
                <a:cs typeface="Microsoft Sans Serif"/>
              </a:rPr>
              <a:t>.	в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8540" y="3717417"/>
            <a:ext cx="48126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Microsoft Sans Serif"/>
                <a:cs typeface="Microsoft Sans Serif"/>
              </a:rPr>
              <a:t>бедной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уездной</a:t>
            </a:r>
            <a:r>
              <a:rPr sz="1800" spc="-30" dirty="0">
                <a:latin typeface="Microsoft Sans Serif"/>
                <a:cs typeface="Microsoft Sans Serif"/>
              </a:rPr>
              <a:t> гимназии</a:t>
            </a:r>
            <a:r>
              <a:rPr sz="1800" spc="42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маленького 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городка </a:t>
            </a:r>
            <a:r>
              <a:rPr sz="1800" dirty="0">
                <a:latin typeface="Microsoft Sans Serif"/>
                <a:cs typeface="Microsoft Sans Serif"/>
              </a:rPr>
              <a:t>Малороссии </a:t>
            </a:r>
            <a:r>
              <a:rPr sz="1800" spc="-20" dirty="0">
                <a:latin typeface="Microsoft Sans Serif"/>
                <a:cs typeface="Microsoft Sans Serif"/>
              </a:rPr>
              <a:t>Новгорода-Северского, 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10" dirty="0">
                <a:latin typeface="Microsoft Sans Serif"/>
                <a:cs typeface="Microsoft Sans Serif"/>
              </a:rPr>
              <a:t>было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учебном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отношении</a:t>
            </a:r>
            <a:r>
              <a:rPr sz="1800" spc="-5" dirty="0">
                <a:latin typeface="Microsoft Sans Serif"/>
                <a:cs typeface="Microsoft Sans Serif"/>
              </a:rPr>
              <a:t> не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только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не 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ниже,</a:t>
            </a:r>
            <a:r>
              <a:rPr sz="1800" spc="3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но</a:t>
            </a:r>
            <a:r>
              <a:rPr sz="1800" spc="28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даже</a:t>
            </a:r>
            <a:r>
              <a:rPr sz="1800" spc="3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выше</a:t>
            </a:r>
            <a:r>
              <a:rPr sz="1800" spc="28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того,</a:t>
            </a:r>
            <a:r>
              <a:rPr sz="1800" spc="30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которое</a:t>
            </a:r>
            <a:r>
              <a:rPr sz="1800" spc="30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30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то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8540" y="4814392"/>
            <a:ext cx="22225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1550" algn="l"/>
              </a:tabLst>
            </a:pPr>
            <a:r>
              <a:rPr sz="1800" spc="-15" dirty="0">
                <a:latin typeface="Microsoft Sans Serif"/>
                <a:cs typeface="Microsoft Sans Serif"/>
              </a:rPr>
              <a:t>время	</a:t>
            </a:r>
            <a:r>
              <a:rPr sz="1800" spc="-5" dirty="0">
                <a:latin typeface="Microsoft Sans Serif"/>
                <a:cs typeface="Microsoft Sans Serif"/>
              </a:rPr>
              <a:t>получалось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8540" y="5089397"/>
            <a:ext cx="20605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77950" algn="l"/>
              </a:tabLst>
            </a:pPr>
            <a:r>
              <a:rPr sz="1800" spc="-20" dirty="0">
                <a:latin typeface="Microsoft Sans Serif"/>
                <a:cs typeface="Microsoft Sans Serif"/>
              </a:rPr>
              <a:t>гимн</a:t>
            </a:r>
            <a:r>
              <a:rPr sz="1800" spc="-45" dirty="0">
                <a:latin typeface="Microsoft Sans Serif"/>
                <a:cs typeface="Microsoft Sans Serif"/>
              </a:rPr>
              <a:t>аз</a:t>
            </a:r>
            <a:r>
              <a:rPr sz="1800" spc="-40" dirty="0">
                <a:latin typeface="Microsoft Sans Serif"/>
                <a:cs typeface="Microsoft Sans Serif"/>
              </a:rPr>
              <a:t>и</a:t>
            </a:r>
            <a:r>
              <a:rPr sz="1800" spc="-5" dirty="0">
                <a:latin typeface="Microsoft Sans Serif"/>
                <a:cs typeface="Microsoft Sans Serif"/>
              </a:rPr>
              <a:t>я</a:t>
            </a:r>
            <a:r>
              <a:rPr sz="1800" spc="-20" dirty="0">
                <a:latin typeface="Microsoft Sans Serif"/>
                <a:cs typeface="Microsoft Sans Serif"/>
              </a:rPr>
              <a:t>х</a:t>
            </a:r>
            <a:r>
              <a:rPr sz="1800" dirty="0">
                <a:latin typeface="Microsoft Sans Serif"/>
                <a:cs typeface="Microsoft Sans Serif"/>
              </a:rPr>
              <a:t>.	Э</a:t>
            </a:r>
            <a:r>
              <a:rPr sz="1800" spc="-20" dirty="0">
                <a:latin typeface="Microsoft Sans Serif"/>
                <a:cs typeface="Microsoft Sans Serif"/>
              </a:rPr>
              <a:t>т</a:t>
            </a:r>
            <a:r>
              <a:rPr sz="1800" spc="-30" dirty="0">
                <a:latin typeface="Microsoft Sans Serif"/>
                <a:cs typeface="Microsoft Sans Serif"/>
              </a:rPr>
              <a:t>о</a:t>
            </a:r>
            <a:r>
              <a:rPr sz="1800" spc="-5" dirty="0">
                <a:latin typeface="Microsoft Sans Serif"/>
                <a:cs typeface="Microsoft Sans Serif"/>
              </a:rPr>
              <a:t>м</a:t>
            </a:r>
            <a:r>
              <a:rPr sz="1800" dirty="0">
                <a:latin typeface="Microsoft Sans Serif"/>
                <a:cs typeface="Microsoft Sans Serif"/>
              </a:rPr>
              <a:t>у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63723" y="4814392"/>
            <a:ext cx="256667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549910" algn="l"/>
                <a:tab pos="1588135" algn="l"/>
              </a:tabLst>
            </a:pPr>
            <a:r>
              <a:rPr sz="1800" spc="-15" dirty="0">
                <a:latin typeface="Microsoft Sans Serif"/>
                <a:cs typeface="Microsoft Sans Serif"/>
              </a:rPr>
              <a:t>во	многих	</a:t>
            </a:r>
            <a:r>
              <a:rPr sz="1800" spc="-10" dirty="0">
                <a:latin typeface="Microsoft Sans Serif"/>
                <a:cs typeface="Microsoft Sans Serif"/>
              </a:rPr>
              <a:t>других</a:t>
            </a:r>
            <a:endParaRPr sz="18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830580" algn="l"/>
              </a:tabLst>
            </a:pPr>
            <a:r>
              <a:rPr sz="1800" spc="-30" dirty="0">
                <a:latin typeface="Microsoft Sans Serif"/>
                <a:cs typeface="Microsoft Sans Serif"/>
              </a:rPr>
              <a:t>много	</a:t>
            </a:r>
            <a:r>
              <a:rPr sz="1800" spc="-5" dirty="0">
                <a:latin typeface="Microsoft Sans Serif"/>
                <a:cs typeface="Microsoft Sans Serif"/>
              </a:rPr>
              <a:t>способствовала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8540" y="5363667"/>
            <a:ext cx="4811395" cy="138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страстная </a:t>
            </a:r>
            <a:r>
              <a:rPr sz="1800" spc="5" dirty="0">
                <a:latin typeface="Microsoft Sans Serif"/>
                <a:cs typeface="Microsoft Sans Serif"/>
              </a:rPr>
              <a:t>любовь </a:t>
            </a:r>
            <a:r>
              <a:rPr sz="1800" spc="-114" dirty="0">
                <a:latin typeface="Microsoft Sans Serif"/>
                <a:cs typeface="Microsoft Sans Serif"/>
              </a:rPr>
              <a:t>к </a:t>
            </a:r>
            <a:r>
              <a:rPr sz="1800" spc="-30" dirty="0">
                <a:latin typeface="Microsoft Sans Serif"/>
                <a:cs typeface="Microsoft Sans Serif"/>
              </a:rPr>
              <a:t>науке </a:t>
            </a:r>
            <a:r>
              <a:rPr sz="1800" spc="-5" dirty="0">
                <a:latin typeface="Microsoft Sans Serif"/>
                <a:cs typeface="Microsoft Sans Serif"/>
              </a:rPr>
              <a:t>и </a:t>
            </a:r>
            <a:r>
              <a:rPr sz="1800" spc="-30" dirty="0">
                <a:latin typeface="Microsoft Sans Serif"/>
                <a:cs typeface="Microsoft Sans Serif"/>
              </a:rPr>
              <a:t>несколько </a:t>
            </a:r>
            <a:r>
              <a:rPr sz="1800" spc="-25" dirty="0">
                <a:latin typeface="Microsoft Sans Serif"/>
                <a:cs typeface="Microsoft Sans Serif"/>
              </a:rPr>
              <a:t>даже </a:t>
            </a:r>
            <a:r>
              <a:rPr sz="1800" spc="-20" dirty="0">
                <a:latin typeface="Microsoft Sans Serif"/>
                <a:cs typeface="Microsoft Sans Serif"/>
              </a:rPr>
              <a:t> педантическое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уважение </a:t>
            </a:r>
            <a:r>
              <a:rPr sz="1800" spc="-114" dirty="0">
                <a:latin typeface="Microsoft Sans Serif"/>
                <a:cs typeface="Microsoft Sans Serif"/>
              </a:rPr>
              <a:t>к</a:t>
            </a:r>
            <a:r>
              <a:rPr sz="1800" spc="-1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ней </a:t>
            </a:r>
            <a:r>
              <a:rPr sz="1800" dirty="0">
                <a:latin typeface="Microsoft Sans Serif"/>
                <a:cs typeface="Microsoft Sans Serif"/>
              </a:rPr>
              <a:t>в </a:t>
            </a:r>
            <a:r>
              <a:rPr sz="1800" spc="-30" dirty="0">
                <a:latin typeface="Microsoft Sans Serif"/>
                <a:cs typeface="Microsoft Sans Serif"/>
              </a:rPr>
              <a:t>покойном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директоре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Н-ской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60" dirty="0">
                <a:latin typeface="Microsoft Sans Serif"/>
                <a:cs typeface="Microsoft Sans Serif"/>
              </a:rPr>
              <a:t>гимназии…</a:t>
            </a:r>
            <a:r>
              <a:rPr sz="1800" spc="6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Илье 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Федоровиче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Тимковском».</a:t>
            </a:r>
            <a:endParaRPr sz="18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400"/>
              </a:spcBef>
            </a:pPr>
            <a:r>
              <a:rPr sz="1400" b="1" spc="-5" dirty="0">
                <a:latin typeface="Arial"/>
                <a:cs typeface="Arial"/>
              </a:rPr>
              <a:t>К.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Д.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УШИНСКИЙ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868" y="1341119"/>
            <a:ext cx="4562856" cy="258165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50991" y="1267967"/>
            <a:ext cx="2761488" cy="345643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76577" y="437134"/>
            <a:ext cx="60236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Обучение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в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Московском</a:t>
            </a:r>
            <a:r>
              <a:rPr b="1" spc="3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университете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5505" y="4309617"/>
            <a:ext cx="44316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4865" algn="l"/>
                <a:tab pos="2135505" algn="l"/>
                <a:tab pos="3327400" algn="l"/>
              </a:tabLst>
            </a:pPr>
            <a:r>
              <a:rPr sz="2000" dirty="0">
                <a:latin typeface="Calibri"/>
                <a:cs typeface="Calibri"/>
              </a:rPr>
              <a:t>П</a:t>
            </a:r>
            <a:r>
              <a:rPr sz="2000" spc="-10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сле	</a:t>
            </a:r>
            <a:r>
              <a:rPr sz="2000" spc="-5" dirty="0">
                <a:latin typeface="Calibri"/>
                <a:cs typeface="Calibri"/>
              </a:rPr>
              <a:t>ок</a:t>
            </a:r>
            <a:r>
              <a:rPr sz="2000" spc="-10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н</a:t>
            </a:r>
            <a:r>
              <a:rPr sz="2000" spc="-20" dirty="0">
                <a:latin typeface="Calibri"/>
                <a:cs typeface="Calibri"/>
              </a:rPr>
              <a:t>ч</a:t>
            </a:r>
            <a:r>
              <a:rPr sz="2000" dirty="0">
                <a:latin typeface="Calibri"/>
                <a:cs typeface="Calibri"/>
              </a:rPr>
              <a:t>ан</a:t>
            </a:r>
            <a:r>
              <a:rPr sz="2000" spc="-10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я	г</a:t>
            </a:r>
            <a:r>
              <a:rPr sz="2000" spc="-15" dirty="0">
                <a:latin typeface="Calibri"/>
                <a:cs typeface="Calibri"/>
              </a:rPr>
              <a:t>и</a:t>
            </a:r>
            <a:r>
              <a:rPr sz="2000" spc="-5" dirty="0">
                <a:latin typeface="Calibri"/>
                <a:cs typeface="Calibri"/>
              </a:rPr>
              <a:t>мнази</a:t>
            </a:r>
            <a:r>
              <a:rPr sz="2000" dirty="0">
                <a:latin typeface="Calibri"/>
                <a:cs typeface="Calibri"/>
              </a:rPr>
              <a:t>и	</a:t>
            </a:r>
            <a:r>
              <a:rPr sz="2000" spc="-5" dirty="0">
                <a:latin typeface="Calibri"/>
                <a:cs typeface="Calibri"/>
              </a:rPr>
              <a:t>Ушинс</a:t>
            </a:r>
            <a:r>
              <a:rPr sz="2000" spc="-10" dirty="0">
                <a:latin typeface="Calibri"/>
                <a:cs typeface="Calibri"/>
              </a:rPr>
              <a:t>к</a:t>
            </a:r>
            <a:r>
              <a:rPr sz="2000" spc="-20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5505" y="4614798"/>
            <a:ext cx="44316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поступил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2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Московский</a:t>
            </a:r>
            <a:r>
              <a:rPr sz="2000" spc="2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университет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5505" y="4919598"/>
            <a:ext cx="44342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17700" algn="l"/>
                <a:tab pos="3496945" algn="l"/>
              </a:tabLst>
            </a:pPr>
            <a:r>
              <a:rPr sz="2000" spc="-10" dirty="0">
                <a:latin typeface="Calibri"/>
                <a:cs typeface="Calibri"/>
              </a:rPr>
              <a:t>ю</a:t>
            </a:r>
            <a:r>
              <a:rPr sz="2000" spc="-5" dirty="0">
                <a:latin typeface="Calibri"/>
                <a:cs typeface="Calibri"/>
              </a:rPr>
              <a:t>ри</a:t>
            </a:r>
            <a:r>
              <a:rPr sz="2000" spc="-15" dirty="0">
                <a:latin typeface="Calibri"/>
                <a:cs typeface="Calibri"/>
              </a:rPr>
              <a:t>д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10" dirty="0">
                <a:latin typeface="Calibri"/>
                <a:cs typeface="Calibri"/>
              </a:rPr>
              <a:t>ч</a:t>
            </a:r>
            <a:r>
              <a:rPr sz="2000" dirty="0">
                <a:latin typeface="Calibri"/>
                <a:cs typeface="Calibri"/>
              </a:rPr>
              <a:t>еск</a:t>
            </a:r>
            <a:r>
              <a:rPr sz="2000" spc="-10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й	фа</a:t>
            </a:r>
            <a:r>
              <a:rPr sz="2000" spc="-10" dirty="0">
                <a:latin typeface="Calibri"/>
                <a:cs typeface="Calibri"/>
              </a:rPr>
              <a:t>к</a:t>
            </a:r>
            <a:r>
              <a:rPr sz="2000" dirty="0">
                <a:latin typeface="Calibri"/>
                <a:cs typeface="Calibri"/>
              </a:rPr>
              <a:t>ульте</a:t>
            </a:r>
            <a:r>
              <a:rPr sz="2000" spc="-10" dirty="0">
                <a:latin typeface="Calibri"/>
                <a:cs typeface="Calibri"/>
              </a:rPr>
              <a:t>т</a:t>
            </a:r>
            <a:r>
              <a:rPr sz="2000" dirty="0">
                <a:latin typeface="Calibri"/>
                <a:cs typeface="Calibri"/>
              </a:rPr>
              <a:t>,	ко</a:t>
            </a:r>
            <a:r>
              <a:rPr sz="2000" spc="-15" dirty="0">
                <a:latin typeface="Calibri"/>
                <a:cs typeface="Calibri"/>
              </a:rPr>
              <a:t>т</a:t>
            </a:r>
            <a:r>
              <a:rPr sz="2000" spc="-5" dirty="0">
                <a:latin typeface="Calibri"/>
                <a:cs typeface="Calibri"/>
              </a:rPr>
              <a:t>орый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5505" y="5224398"/>
            <a:ext cx="347535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блестяще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закончил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1844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году.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06617" y="4738496"/>
            <a:ext cx="2778125" cy="12693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latin typeface="Calibri"/>
                <a:cs typeface="Calibri"/>
              </a:rPr>
              <a:t>К.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Ушинский</a:t>
            </a:r>
            <a:endParaRPr sz="240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Calibri"/>
                <a:cs typeface="Calibri"/>
              </a:rPr>
              <a:t>студент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Московского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университета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3859" y="305815"/>
            <a:ext cx="755840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5005" marR="5080" indent="-1932939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Calibri"/>
                <a:cs typeface="Calibri"/>
              </a:rPr>
              <a:t>Преподавательская </a:t>
            </a:r>
            <a:r>
              <a:rPr sz="3200" b="1" dirty="0">
                <a:latin typeface="Calibri"/>
                <a:cs typeface="Calibri"/>
              </a:rPr>
              <a:t>работа в Ярославском </a:t>
            </a:r>
            <a:r>
              <a:rPr sz="3200" b="1" spc="-71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юридическом</a:t>
            </a:r>
            <a:r>
              <a:rPr sz="3200" b="1" spc="-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лицее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3003" y="1359534"/>
            <a:ext cx="4093210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304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«Увлечение</a:t>
            </a:r>
            <a:r>
              <a:rPr sz="1800" dirty="0">
                <a:latin typeface="Calibri"/>
                <a:cs typeface="Calibri"/>
              </a:rPr>
              <a:t> Ушинского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передается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слушателям,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они </a:t>
            </a:r>
            <a:r>
              <a:rPr sz="1800" dirty="0">
                <a:latin typeface="Calibri"/>
                <a:cs typeface="Calibri"/>
              </a:rPr>
              <a:t>все, вместе </a:t>
            </a:r>
            <a:r>
              <a:rPr sz="1800" spc="-5" dirty="0">
                <a:latin typeface="Calibri"/>
                <a:cs typeface="Calibri"/>
              </a:rPr>
              <a:t>со </a:t>
            </a:r>
            <a:r>
              <a:rPr sz="1800" dirty="0">
                <a:latin typeface="Calibri"/>
                <a:cs typeface="Calibri"/>
              </a:rPr>
              <a:t>своим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лектором,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слышат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звонка,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не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замечают, </a:t>
            </a:r>
            <a:r>
              <a:rPr sz="1800" dirty="0">
                <a:latin typeface="Calibri"/>
                <a:cs typeface="Calibri"/>
              </a:rPr>
              <a:t>что уже </a:t>
            </a:r>
            <a:r>
              <a:rPr sz="1800" spc="-5" dirty="0">
                <a:latin typeface="Calibri"/>
                <a:cs typeface="Calibri"/>
              </a:rPr>
              <a:t>настал </a:t>
            </a:r>
            <a:r>
              <a:rPr sz="1800" dirty="0">
                <a:latin typeface="Calibri"/>
                <a:cs typeface="Calibri"/>
              </a:rPr>
              <a:t>конец </a:t>
            </a:r>
            <a:r>
              <a:rPr sz="1800" spc="-5" dirty="0">
                <a:latin typeface="Calibri"/>
                <a:cs typeface="Calibri"/>
              </a:rPr>
              <a:t>лекции, </a:t>
            </a:r>
            <a:r>
              <a:rPr sz="1800" dirty="0">
                <a:latin typeface="Calibri"/>
                <a:cs typeface="Calibri"/>
              </a:rPr>
              <a:t> что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уже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давно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около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дверей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стоит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другой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профессор,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дожидается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своей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очереди,-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только </a:t>
            </a:r>
            <a:r>
              <a:rPr sz="1800" dirty="0">
                <a:latin typeface="Calibri"/>
                <a:cs typeface="Calibri"/>
              </a:rPr>
              <a:t>когда терпение этого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последнего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окончательно</a:t>
            </a:r>
            <a:r>
              <a:rPr sz="1800" spc="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истощится</a:t>
            </a:r>
            <a:r>
              <a:rPr sz="1800" spc="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он обратится </a:t>
            </a:r>
            <a:r>
              <a:rPr sz="1800" dirty="0">
                <a:latin typeface="Calibri"/>
                <a:cs typeface="Calibri"/>
              </a:rPr>
              <a:t>к </a:t>
            </a:r>
            <a:r>
              <a:rPr sz="1800" spc="-5" dirty="0">
                <a:latin typeface="Calibri"/>
                <a:cs typeface="Calibri"/>
              </a:rPr>
              <a:t>Ушинскому </a:t>
            </a:r>
            <a:r>
              <a:rPr sz="1800" dirty="0">
                <a:latin typeface="Calibri"/>
                <a:cs typeface="Calibri"/>
              </a:rPr>
              <a:t>с </a:t>
            </a:r>
            <a:r>
              <a:rPr sz="1800" spc="-5" dirty="0">
                <a:latin typeface="Calibri"/>
                <a:cs typeface="Calibri"/>
              </a:rPr>
              <a:t>заявлением, </a:t>
            </a:r>
            <a:r>
              <a:rPr sz="1800" dirty="0">
                <a:latin typeface="Calibri"/>
                <a:cs typeface="Calibri"/>
              </a:rPr>
              <a:t> что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пора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кончать,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то</a:t>
            </a:r>
            <a:r>
              <a:rPr sz="1800" dirty="0">
                <a:latin typeface="Calibri"/>
                <a:cs typeface="Calibri"/>
              </a:rPr>
              <a:t> он,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профессор,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уйдет,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Ушинский,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немедленно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3003" y="4377690"/>
            <a:ext cx="4090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29665" algn="l"/>
                <a:tab pos="2096135" algn="l"/>
                <a:tab pos="3406775" algn="l"/>
              </a:tabLst>
            </a:pPr>
            <a:r>
              <a:rPr sz="1800" spc="-5" dirty="0">
                <a:latin typeface="Calibri"/>
                <a:cs typeface="Calibri"/>
              </a:rPr>
              <a:t>спустившись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облаков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своей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пламенной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ф</a:t>
            </a:r>
            <a:r>
              <a:rPr sz="1800" spc="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нта</a:t>
            </a:r>
            <a:r>
              <a:rPr sz="1800" spc="-10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,	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тр</a:t>
            </a:r>
            <a:r>
              <a:rPr sz="1800" spc="10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ш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о	к</a:t>
            </a:r>
            <a:r>
              <a:rPr sz="1800" spc="1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нфузи</a:t>
            </a:r>
            <a:r>
              <a:rPr sz="1800" spc="5" dirty="0">
                <a:latin typeface="Calibri"/>
                <a:cs typeface="Calibri"/>
              </a:rPr>
              <a:t>тс</a:t>
            </a:r>
            <a:r>
              <a:rPr sz="1800" spc="-5" dirty="0">
                <a:latin typeface="Calibri"/>
                <a:cs typeface="Calibri"/>
              </a:rPr>
              <a:t>я</a:t>
            </a:r>
            <a:r>
              <a:rPr sz="1800" dirty="0">
                <a:latin typeface="Calibri"/>
                <a:cs typeface="Calibri"/>
              </a:rPr>
              <a:t>,	п</a:t>
            </a:r>
            <a:r>
              <a:rPr sz="1800" spc="10" dirty="0">
                <a:latin typeface="Calibri"/>
                <a:cs typeface="Calibri"/>
              </a:rPr>
              <a:t>р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3003" y="4926025"/>
            <a:ext cx="40919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44295" algn="l"/>
                <a:tab pos="1757680" algn="l"/>
                <a:tab pos="2578735" algn="l"/>
                <a:tab pos="3858260" algn="l"/>
              </a:tabLst>
            </a:pPr>
            <a:r>
              <a:rPr sz="1800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ви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ия	и	</a:t>
            </a:r>
            <a:r>
              <a:rPr sz="1800" spc="-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ти</a:t>
            </a:r>
            <a:r>
              <a:rPr sz="1800" dirty="0">
                <a:latin typeface="Calibri"/>
                <a:cs typeface="Calibri"/>
              </a:rPr>
              <a:t>т	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тр</a:t>
            </a:r>
            <a:r>
              <a:rPr sz="1800" spc="10" dirty="0">
                <a:latin typeface="Calibri"/>
                <a:cs typeface="Calibri"/>
              </a:rPr>
              <a:t>е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dirty="0">
                <a:latin typeface="Calibri"/>
                <a:cs typeface="Calibri"/>
              </a:rPr>
              <a:t>глав	</a:t>
            </a:r>
            <a:r>
              <a:rPr sz="1800" spc="-5" dirty="0">
                <a:latin typeface="Calibri"/>
                <a:cs typeface="Calibri"/>
              </a:rPr>
              <a:t>из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528445" algn="l"/>
                <a:tab pos="3328670" algn="l"/>
              </a:tabLst>
            </a:pPr>
            <a:r>
              <a:rPr sz="1800" dirty="0">
                <a:latin typeface="Calibri"/>
                <a:cs typeface="Calibri"/>
              </a:rPr>
              <a:t>аудитории,	по</a:t>
            </a:r>
            <a:r>
              <a:rPr sz="1800" spc="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ры</a:t>
            </a:r>
            <a:r>
              <a:rPr sz="1800" spc="5" dirty="0">
                <a:latin typeface="Calibri"/>
                <a:cs typeface="Calibri"/>
              </a:rPr>
              <a:t>в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5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мы</a:t>
            </a:r>
            <a:r>
              <a:rPr sz="1800" dirty="0">
                <a:latin typeface="Calibri"/>
                <a:cs typeface="Calibri"/>
              </a:rPr>
              <a:t>й	громом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23003" y="5475223"/>
            <a:ext cx="4090035" cy="90360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spc="-5" dirty="0">
                <a:latin typeface="Calibri"/>
                <a:cs typeface="Calibri"/>
              </a:rPr>
              <a:t>аплодисментов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очарованных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его</a:t>
            </a:r>
            <a:r>
              <a:rPr sz="1800" spc="4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речью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студентов».</a:t>
            </a:r>
            <a:endParaRPr sz="1800">
              <a:latin typeface="Calibri"/>
              <a:cs typeface="Calibri"/>
            </a:endParaRPr>
          </a:p>
          <a:p>
            <a:pPr marL="205740">
              <a:lnSpc>
                <a:spcPct val="100000"/>
              </a:lnSpc>
              <a:spcBef>
                <a:spcPts val="409"/>
              </a:spcBef>
            </a:pPr>
            <a:r>
              <a:rPr sz="1800" dirty="0">
                <a:latin typeface="Calibri"/>
                <a:cs typeface="Calibri"/>
              </a:rPr>
              <a:t>В.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Е.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ЕРМИЛОВ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«Народный учитель»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904" y="1484375"/>
            <a:ext cx="3671316" cy="280873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63016" y="4633722"/>
            <a:ext cx="3441065" cy="10490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480"/>
              </a:spcBef>
            </a:pPr>
            <a:r>
              <a:rPr sz="1600" spc="-5" dirty="0">
                <a:latin typeface="Microsoft Sans Serif"/>
                <a:cs typeface="Microsoft Sans Serif"/>
              </a:rPr>
              <a:t>В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1846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году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стал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преподавать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в 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Ярославском </a:t>
            </a:r>
            <a:r>
              <a:rPr sz="1600" spc="-5" dirty="0">
                <a:latin typeface="Microsoft Sans Serif"/>
                <a:cs typeface="Microsoft Sans Serif"/>
              </a:rPr>
              <a:t>лицее. </a:t>
            </a:r>
            <a:r>
              <a:rPr sz="1600" spc="-10" dirty="0">
                <a:latin typeface="Microsoft Sans Serif"/>
                <a:cs typeface="Microsoft Sans Serif"/>
              </a:rPr>
              <a:t>По </a:t>
            </a:r>
            <a:r>
              <a:rPr sz="1600" spc="-25" dirty="0">
                <a:latin typeface="Microsoft Sans Serif"/>
                <a:cs typeface="Microsoft Sans Serif"/>
              </a:rPr>
              <a:t>рассказам 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бывших </a:t>
            </a:r>
            <a:r>
              <a:rPr sz="1600" spc="-10" dirty="0">
                <a:latin typeface="Microsoft Sans Serif"/>
                <a:cs typeface="Microsoft Sans Serif"/>
              </a:rPr>
              <a:t>студентов, </a:t>
            </a:r>
            <a:r>
              <a:rPr sz="1600" spc="-70" dirty="0">
                <a:latin typeface="Microsoft Sans Serif"/>
                <a:cs typeface="Microsoft Sans Serif"/>
              </a:rPr>
              <a:t>К.</a:t>
            </a:r>
            <a:r>
              <a:rPr sz="1600" spc="-65" dirty="0">
                <a:latin typeface="Microsoft Sans Serif"/>
                <a:cs typeface="Microsoft Sans Serif"/>
              </a:rPr>
              <a:t> </a:t>
            </a:r>
            <a:r>
              <a:rPr sz="1600" spc="-85" dirty="0">
                <a:latin typeface="Microsoft Sans Serif"/>
                <a:cs typeface="Microsoft Sans Serif"/>
              </a:rPr>
              <a:t>Д.</a:t>
            </a:r>
            <a:r>
              <a:rPr sz="1600" spc="-8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Ушинский </a:t>
            </a:r>
            <a:r>
              <a:rPr sz="1600" spc="-20" dirty="0">
                <a:latin typeface="Microsoft Sans Serif"/>
                <a:cs typeface="Microsoft Sans Serif"/>
              </a:rPr>
              <a:t> увлекательно излагал </a:t>
            </a:r>
            <a:r>
              <a:rPr sz="1600" spc="-10" dirty="0">
                <a:latin typeface="Microsoft Sans Serif"/>
                <a:cs typeface="Microsoft Sans Serif"/>
              </a:rPr>
              <a:t>свои </a:t>
            </a:r>
            <a:r>
              <a:rPr sz="1600" spc="-20" dirty="0">
                <a:latin typeface="Microsoft Sans Serif"/>
                <a:cs typeface="Microsoft Sans Serif"/>
              </a:rPr>
              <a:t>лекции 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по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государственному</a:t>
            </a:r>
            <a:r>
              <a:rPr sz="1600" spc="80" dirty="0">
                <a:latin typeface="Microsoft Sans Serif"/>
                <a:cs typeface="Microsoft Sans Serif"/>
              </a:rPr>
              <a:t> </a:t>
            </a:r>
            <a:r>
              <a:rPr sz="1600" spc="-45" dirty="0">
                <a:latin typeface="Microsoft Sans Serif"/>
                <a:cs typeface="Microsoft Sans Serif"/>
              </a:rPr>
              <a:t>праву.</a:t>
            </a:r>
            <a:endParaRPr sz="1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5569" y="631063"/>
            <a:ext cx="53746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Служба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в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Министерстве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внутренних</a:t>
            </a:r>
            <a:r>
              <a:rPr sz="2400" b="1" spc="-5" dirty="0">
                <a:latin typeface="Calibri"/>
                <a:cs typeface="Calibri"/>
              </a:rPr>
              <a:t> дел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0011" y="1053083"/>
            <a:ext cx="5542788" cy="339699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78839" y="4551426"/>
            <a:ext cx="7731125" cy="205613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 indent="107950" algn="just">
              <a:lnSpc>
                <a:spcPct val="80000"/>
              </a:lnSpc>
              <a:spcBef>
                <a:spcPts val="530"/>
              </a:spcBef>
            </a:pPr>
            <a:r>
              <a:rPr sz="1800" spc="-5" dirty="0">
                <a:latin typeface="Calibri"/>
                <a:cs typeface="Calibri"/>
              </a:rPr>
              <a:t>15</a:t>
            </a:r>
            <a:r>
              <a:rPr sz="1800" dirty="0">
                <a:latin typeface="Calibri"/>
                <a:cs typeface="Calibri"/>
              </a:rPr>
              <a:t> декабря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1849</a:t>
            </a:r>
            <a:r>
              <a:rPr sz="1800" dirty="0">
                <a:latin typeface="Calibri"/>
                <a:cs typeface="Calibri"/>
              </a:rPr>
              <a:t> года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К.</a:t>
            </a:r>
            <a:r>
              <a:rPr sz="1800" dirty="0">
                <a:latin typeface="Calibri"/>
                <a:cs typeface="Calibri"/>
              </a:rPr>
              <a:t> Д.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Ушинский</a:t>
            </a:r>
            <a:r>
              <a:rPr sz="1800" dirty="0">
                <a:latin typeface="Calibri"/>
                <a:cs typeface="Calibri"/>
              </a:rPr>
              <a:t> был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отстранен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от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работы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Ярославском </a:t>
            </a:r>
            <a:r>
              <a:rPr sz="1800" spc="-5" dirty="0">
                <a:latin typeface="Calibri"/>
                <a:cs typeface="Calibri"/>
              </a:rPr>
              <a:t>юридическом </a:t>
            </a:r>
            <a:r>
              <a:rPr sz="1800" dirty="0">
                <a:latin typeface="Calibri"/>
                <a:cs typeface="Calibri"/>
              </a:rPr>
              <a:t>лицее </a:t>
            </a:r>
            <a:r>
              <a:rPr sz="1800" spc="-5" dirty="0">
                <a:latin typeface="Calibri"/>
                <a:cs typeface="Calibri"/>
              </a:rPr>
              <a:t>за демократическое </a:t>
            </a:r>
            <a:r>
              <a:rPr sz="1800" dirty="0">
                <a:latin typeface="Calibri"/>
                <a:cs typeface="Calibri"/>
              </a:rPr>
              <a:t>направление лекций.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Ушинский</a:t>
            </a:r>
            <a:r>
              <a:rPr sz="1800" dirty="0">
                <a:latin typeface="Calibri"/>
                <a:cs typeface="Calibri"/>
              </a:rPr>
              <a:t> вынужден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был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после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этого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служить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мелким</a:t>
            </a:r>
            <a:r>
              <a:rPr sz="1800" dirty="0">
                <a:latin typeface="Calibri"/>
                <a:cs typeface="Calibri"/>
              </a:rPr>
              <a:t> чиновником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министерстве </a:t>
            </a:r>
            <a:r>
              <a:rPr sz="1800" dirty="0">
                <a:latin typeface="Calibri"/>
                <a:cs typeface="Calibri"/>
              </a:rPr>
              <a:t>внутренних дел, </a:t>
            </a:r>
            <a:r>
              <a:rPr sz="1800" spc="-5" dirty="0">
                <a:latin typeface="Calibri"/>
                <a:cs typeface="Calibri"/>
              </a:rPr>
              <a:t>но </a:t>
            </a:r>
            <a:r>
              <a:rPr sz="1800" dirty="0">
                <a:latin typeface="Calibri"/>
                <a:cs typeface="Calibri"/>
              </a:rPr>
              <a:t>чиновничья </a:t>
            </a:r>
            <a:r>
              <a:rPr sz="1800" spc="-5" dirty="0">
                <a:latin typeface="Calibri"/>
                <a:cs typeface="Calibri"/>
              </a:rPr>
              <a:t>служба не удовлетворяла </a:t>
            </a:r>
            <a:r>
              <a:rPr sz="1800" dirty="0">
                <a:latin typeface="Calibri"/>
                <a:cs typeface="Calibri"/>
              </a:rPr>
              <a:t>его. В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своих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дневниках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отзывался</a:t>
            </a:r>
            <a:r>
              <a:rPr sz="1800" dirty="0">
                <a:latin typeface="Calibri"/>
                <a:cs typeface="Calibri"/>
              </a:rPr>
              <a:t> 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службе</a:t>
            </a:r>
            <a:r>
              <a:rPr sz="1800" dirty="0">
                <a:latin typeface="Calibri"/>
                <a:cs typeface="Calibri"/>
              </a:rPr>
              <a:t> с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отвращением.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Некоторое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удовлетворение давала ему литературная </a:t>
            </a:r>
            <a:r>
              <a:rPr sz="1800" dirty="0">
                <a:latin typeface="Calibri"/>
                <a:cs typeface="Calibri"/>
              </a:rPr>
              <a:t>работа в </a:t>
            </a:r>
            <a:r>
              <a:rPr sz="1800" spc="-5" dirty="0">
                <a:latin typeface="Calibri"/>
                <a:cs typeface="Calibri"/>
              </a:rPr>
              <a:t>журналах «Современник» 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«Библиотека</a:t>
            </a:r>
            <a:r>
              <a:rPr sz="1800" dirty="0">
                <a:latin typeface="Calibri"/>
                <a:cs typeface="Calibri"/>
              </a:rPr>
              <a:t> для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чтения»,</a:t>
            </a:r>
            <a:r>
              <a:rPr sz="1800" dirty="0">
                <a:latin typeface="Calibri"/>
                <a:cs typeface="Calibri"/>
              </a:rPr>
              <a:t> где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он</a:t>
            </a:r>
            <a:r>
              <a:rPr sz="1800" dirty="0">
                <a:latin typeface="Calibri"/>
                <a:cs typeface="Calibri"/>
              </a:rPr>
              <a:t> помещал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переводы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английского, </a:t>
            </a:r>
            <a:r>
              <a:rPr sz="1800" dirty="0">
                <a:latin typeface="Calibri"/>
                <a:cs typeface="Calibri"/>
              </a:rPr>
              <a:t> рефераты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статей,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обозрения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материалов,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опубликованных</a:t>
            </a:r>
            <a:r>
              <a:rPr sz="1800" dirty="0">
                <a:latin typeface="Calibri"/>
                <a:cs typeface="Calibri"/>
              </a:rPr>
              <a:t> 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иностранных </a:t>
            </a:r>
            <a:r>
              <a:rPr sz="1800" dirty="0">
                <a:latin typeface="Calibri"/>
                <a:cs typeface="Calibri"/>
              </a:rPr>
              <a:t> журналах.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7902" y="597535"/>
            <a:ext cx="15709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Женитьба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0442" y="1642364"/>
            <a:ext cx="344106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749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Летом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1851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года</a:t>
            </a:r>
            <a:endParaRPr sz="2400">
              <a:latin typeface="Calibri"/>
              <a:cs typeface="Calibri"/>
            </a:endParaRPr>
          </a:p>
          <a:p>
            <a:pPr marL="12700" marR="248285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Константин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Дмитриевич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Ушинский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находился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служебной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командировке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Черниговской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губернии.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Здесь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он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женился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на</a:t>
            </a:r>
            <a:endParaRPr sz="2400">
              <a:latin typeface="Calibri"/>
              <a:cs typeface="Calibri"/>
            </a:endParaRPr>
          </a:p>
          <a:p>
            <a:pPr marL="12700" marR="40767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подруге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своего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детства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Надежде Семеновне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Дорошенко.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0035" y="1700783"/>
            <a:ext cx="3610356" cy="45247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1070" y="448183"/>
            <a:ext cx="76561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26970" marR="5080" indent="-241490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К. Д. </a:t>
            </a:r>
            <a:r>
              <a:rPr sz="2400" b="1" spc="-5" dirty="0">
                <a:latin typeface="Calibri"/>
                <a:cs typeface="Calibri"/>
              </a:rPr>
              <a:t>Ушинский </a:t>
            </a:r>
            <a:r>
              <a:rPr sz="2400" b="1" dirty="0">
                <a:latin typeface="Calibri"/>
                <a:cs typeface="Calibri"/>
              </a:rPr>
              <a:t>- </a:t>
            </a:r>
            <a:r>
              <a:rPr sz="2400" b="1" spc="-5" dirty="0">
                <a:latin typeface="Calibri"/>
                <a:cs typeface="Calibri"/>
              </a:rPr>
              <a:t>преподаватель </a:t>
            </a:r>
            <a:r>
              <a:rPr sz="2400" b="1" dirty="0">
                <a:latin typeface="Calibri"/>
                <a:cs typeface="Calibri"/>
              </a:rPr>
              <a:t>и </a:t>
            </a:r>
            <a:r>
              <a:rPr sz="2400" b="1" spc="-5" dirty="0">
                <a:latin typeface="Calibri"/>
                <a:cs typeface="Calibri"/>
              </a:rPr>
              <a:t>инспектор Гатчинского </a:t>
            </a:r>
            <a:r>
              <a:rPr sz="2400" b="1" spc="-5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сиротского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института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3003" y="1645412"/>
            <a:ext cx="3882390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64795" algn="just">
              <a:lnSpc>
                <a:spcPct val="100000"/>
              </a:lnSpc>
              <a:spcBef>
                <a:spcPts val="105"/>
              </a:spcBef>
              <a:tabLst>
                <a:tab pos="1969135" algn="l"/>
                <a:tab pos="3731260" algn="l"/>
              </a:tabLst>
            </a:pPr>
            <a:r>
              <a:rPr sz="2000" dirty="0">
                <a:latin typeface="Calibri"/>
                <a:cs typeface="Calibri"/>
              </a:rPr>
              <a:t>В </a:t>
            </a:r>
            <a:r>
              <a:rPr sz="2000" spc="-5" dirty="0">
                <a:latin typeface="Calibri"/>
                <a:cs typeface="Calibri"/>
              </a:rPr>
              <a:t>1854 </a:t>
            </a:r>
            <a:r>
              <a:rPr sz="2000" spc="-10" dirty="0">
                <a:latin typeface="Calibri"/>
                <a:cs typeface="Calibri"/>
              </a:rPr>
              <a:t>году </a:t>
            </a:r>
            <a:r>
              <a:rPr sz="2000" spc="-5" dirty="0">
                <a:latin typeface="Calibri"/>
                <a:cs typeface="Calibri"/>
              </a:rPr>
              <a:t>Ушинскому </a:t>
            </a:r>
            <a:r>
              <a:rPr sz="2000" dirty="0">
                <a:latin typeface="Calibri"/>
                <a:cs typeface="Calibri"/>
              </a:rPr>
              <a:t>удалось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получить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назначение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сначала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учителем,</a:t>
            </a:r>
            <a:r>
              <a:rPr sz="2000" dirty="0">
                <a:latin typeface="Calibri"/>
                <a:cs typeface="Calibri"/>
              </a:rPr>
              <a:t> 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затем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инспектором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Гатчинского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сиротского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института,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где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он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значительно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улучшил </a:t>
            </a:r>
            <a:r>
              <a:rPr sz="2000" dirty="0">
                <a:latin typeface="Calibri"/>
                <a:cs typeface="Calibri"/>
              </a:rPr>
              <a:t> по</a:t>
            </a:r>
            <a:r>
              <a:rPr sz="2000" spc="-10" dirty="0">
                <a:latin typeface="Calibri"/>
                <a:cs typeface="Calibri"/>
              </a:rPr>
              <a:t>с</a:t>
            </a:r>
            <a:r>
              <a:rPr sz="2000" spc="-5" dirty="0">
                <a:latin typeface="Calibri"/>
                <a:cs typeface="Calibri"/>
              </a:rPr>
              <a:t>тановк</a:t>
            </a:r>
            <a:r>
              <a:rPr sz="2000" dirty="0">
                <a:latin typeface="Calibri"/>
                <a:cs typeface="Calibri"/>
              </a:rPr>
              <a:t>у	</a:t>
            </a:r>
            <a:r>
              <a:rPr sz="2000" spc="-5" dirty="0">
                <a:latin typeface="Calibri"/>
                <a:cs typeface="Calibri"/>
              </a:rPr>
              <a:t>о</a:t>
            </a:r>
            <a:r>
              <a:rPr sz="2000" spc="-15" dirty="0">
                <a:latin typeface="Calibri"/>
                <a:cs typeface="Calibri"/>
              </a:rPr>
              <a:t>б</a:t>
            </a:r>
            <a:r>
              <a:rPr sz="2000" dirty="0">
                <a:latin typeface="Calibri"/>
                <a:cs typeface="Calibri"/>
              </a:rPr>
              <a:t>учен</a:t>
            </a:r>
            <a:r>
              <a:rPr sz="2000" spc="-10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я	и  воспитания.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868" y="1412747"/>
            <a:ext cx="3544824" cy="439521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16779" y="4005071"/>
            <a:ext cx="4175760" cy="228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1306</Words>
  <Application>Microsoft Office PowerPoint</Application>
  <PresentationFormat>Экран (4:3)</PresentationFormat>
  <Paragraphs>155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Константин Дмитриевич  Ушинский (19.02.1823-02.01.1871)</vt:lpstr>
      <vt:lpstr>Вступление</vt:lpstr>
      <vt:lpstr>Детские и юношеские годы  Родители</vt:lpstr>
      <vt:lpstr>К.Д.Ушинский учился в</vt:lpstr>
      <vt:lpstr>Обучение в Московском университете</vt:lpstr>
      <vt:lpstr>Преподавательская работа в Ярославском  юридическом лицее</vt:lpstr>
      <vt:lpstr>Служба в Министерстве внутренних дел</vt:lpstr>
      <vt:lpstr>Женитьба</vt:lpstr>
      <vt:lpstr>К. Д. Ушинский - преподаватель и инспектор Гатчинского  сиротского института</vt:lpstr>
      <vt:lpstr>К. Д. Ушинский - инспектор классов  Смольного института</vt:lpstr>
      <vt:lpstr>Пребывание за границей</vt:lpstr>
      <vt:lpstr>Презентация PowerPoint</vt:lpstr>
      <vt:lpstr>Последние годы жизни</vt:lpstr>
      <vt:lpstr>Последователи К. Д. Ушинского</vt:lpstr>
      <vt:lpstr>Чествование памяти К. Д. Ушинского</vt:lpstr>
      <vt:lpstr>Презентация PowerPoint</vt:lpstr>
      <vt:lpstr>Презентация PowerPoint</vt:lpstr>
      <vt:lpstr>1. Педагогическая энциклопедия 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Биография Тютчева</dc:title>
  <dc:creator>Илья</dc:creator>
  <cp:lastModifiedBy>HOMECOMP</cp:lastModifiedBy>
  <cp:revision>1</cp:revision>
  <dcterms:created xsi:type="dcterms:W3CDTF">2023-03-24T18:48:42Z</dcterms:created>
  <dcterms:modified xsi:type="dcterms:W3CDTF">2023-03-24T18:52:12Z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2023-03-24T00:00:00Z</vt:filetime>
  </property>
</Properties>
</file>